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439" r:id="rId2"/>
    <p:sldId id="444" r:id="rId3"/>
    <p:sldId id="456" r:id="rId4"/>
    <p:sldId id="461" r:id="rId5"/>
    <p:sldId id="460" r:id="rId6"/>
    <p:sldId id="462" r:id="rId7"/>
    <p:sldId id="459" r:id="rId8"/>
    <p:sldId id="463" r:id="rId9"/>
    <p:sldId id="464" r:id="rId10"/>
    <p:sldId id="465" r:id="rId11"/>
    <p:sldId id="466" r:id="rId12"/>
    <p:sldId id="467" r:id="rId13"/>
    <p:sldId id="468" r:id="rId14"/>
    <p:sldId id="469" r:id="rId15"/>
    <p:sldId id="470" r:id="rId16"/>
    <p:sldId id="471" r:id="rId17"/>
    <p:sldId id="472" r:id="rId18"/>
    <p:sldId id="458" r:id="rId19"/>
    <p:sldId id="457" r:id="rId20"/>
    <p:sldId id="453" r:id="rId21"/>
    <p:sldId id="454" r:id="rId22"/>
    <p:sldId id="455" r:id="rId23"/>
    <p:sldId id="473" r:id="rId24"/>
    <p:sldId id="474" r:id="rId25"/>
    <p:sldId id="475" r:id="rId26"/>
    <p:sldId id="476" r:id="rId27"/>
    <p:sldId id="477" r:id="rId28"/>
    <p:sldId id="478" r:id="rId29"/>
    <p:sldId id="479" r:id="rId30"/>
    <p:sldId id="363" r:id="rId31"/>
  </p:sldIdLst>
  <p:sldSz cx="9144000" cy="5143500" type="screen16x9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4662" autoAdjust="0"/>
  </p:normalViewPr>
  <p:slideViewPr>
    <p:cSldViewPr>
      <p:cViewPr varScale="1">
        <p:scale>
          <a:sx n="87" d="100"/>
          <a:sy n="87" d="100"/>
        </p:scale>
        <p:origin x="888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ACC8D5-3A99-3A47-A8D8-C944B992AFA7}" type="datetimeFigureOut">
              <a:rPr lang="es-ES_tradnl" smtClean="0"/>
              <a:t>03/09/2024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FAD0C-A290-F842-A98F-B9955EA69B9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85186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C9A28A-ED86-4CC3-9662-970610774B1B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48935F-CB01-4C7B-82C4-5660CC5914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5153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C9A28A-ED86-4CC3-9662-970610774B1B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48935F-CB01-4C7B-82C4-5660CC5914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5477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C9A28A-ED86-4CC3-9662-970610774B1B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48935F-CB01-4C7B-82C4-5660CC5914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5291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C9A28A-ED86-4CC3-9662-970610774B1B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48935F-CB01-4C7B-82C4-5660CC5914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7675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C9A28A-ED86-4CC3-9662-970610774B1B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48935F-CB01-4C7B-82C4-5660CC5914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0854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C9A28A-ED86-4CC3-9662-970610774B1B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48935F-CB01-4C7B-82C4-5660CC5914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8710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C9A28A-ED86-4CC3-9662-970610774B1B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48935F-CB01-4C7B-82C4-5660CC5914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9455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C9A28A-ED86-4CC3-9662-970610774B1B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48935F-CB01-4C7B-82C4-5660CC5914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7426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C9A28A-ED86-4CC3-9662-970610774B1B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48935F-CB01-4C7B-82C4-5660CC5914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1855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C9A28A-ED86-4CC3-9662-970610774B1B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48935F-CB01-4C7B-82C4-5660CC5914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9163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5C9A28A-ED86-4CC3-9662-970610774B1B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48935F-CB01-4C7B-82C4-5660CC5914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5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86B14DE-2D7D-4E9D-803A-50F8F8FD903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" y="0"/>
            <a:ext cx="914375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805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12" Type="http://schemas.openxmlformats.org/officeDocument/2006/relationships/image" Target="../media/image152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.png"/><Relationship Id="rId11" Type="http://schemas.openxmlformats.org/officeDocument/2006/relationships/image" Target="../media/image151.png"/><Relationship Id="rId5" Type="http://schemas.openxmlformats.org/officeDocument/2006/relationships/image" Target="../media/image145.png"/><Relationship Id="rId10" Type="http://schemas.openxmlformats.org/officeDocument/2006/relationships/image" Target="../media/image150.png"/><Relationship Id="rId4" Type="http://schemas.openxmlformats.org/officeDocument/2006/relationships/image" Target="../media/image144.png"/><Relationship Id="rId9" Type="http://schemas.openxmlformats.org/officeDocument/2006/relationships/image" Target="../media/image14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png"/><Relationship Id="rId5" Type="http://schemas.openxmlformats.org/officeDocument/2006/relationships/image" Target="../media/image164.png"/><Relationship Id="rId4" Type="http://schemas.openxmlformats.org/officeDocument/2006/relationships/image" Target="../media/image1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19C36D0-0097-4F32-81A7-2247794673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" y="0"/>
            <a:ext cx="9141485" cy="51435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1F04CD0-CB39-4EE5-B023-1D61338517BD}"/>
              </a:ext>
            </a:extLst>
          </p:cNvPr>
          <p:cNvSpPr txBox="1"/>
          <p:nvPr/>
        </p:nvSpPr>
        <p:spPr>
          <a:xfrm>
            <a:off x="611560" y="2139702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Trebuchet MS" panose="020B0603020202020204" pitchFamily="34" charset="0"/>
              </a:rPr>
              <a:t>E</a:t>
            </a:r>
            <a:r>
              <a:rPr lang="es-CO" b="1" dirty="0">
                <a:latin typeface="Trebuchet MS" panose="020B0603020202020204" pitchFamily="34" charset="0"/>
              </a:rPr>
              <a:t>CUACIONES DIFERENCIALES</a:t>
            </a:r>
            <a:endParaRPr lang="es-CO" dirty="0">
              <a:latin typeface="Trebuchet MS" panose="020B0603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BE06B8C-1912-B31B-C4E7-DFE1CE50B65D}"/>
              </a:ext>
            </a:extLst>
          </p:cNvPr>
          <p:cNvSpPr txBox="1"/>
          <p:nvPr/>
        </p:nvSpPr>
        <p:spPr>
          <a:xfrm>
            <a:off x="1043608" y="4443958"/>
            <a:ext cx="2700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latin typeface="Trebuchet MS" panose="020B0603020202020204" pitchFamily="34" charset="0"/>
              </a:rPr>
              <a:t>Dr. DANIEL SAENZ CONTRERAS</a:t>
            </a:r>
            <a:endParaRPr lang="es-CO" sz="1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286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6800251-BC7B-4679-9AC0-E8B573064A2E}"/>
              </a:ext>
            </a:extLst>
          </p:cNvPr>
          <p:cNvSpPr txBox="1"/>
          <p:nvPr/>
        </p:nvSpPr>
        <p:spPr>
          <a:xfrm>
            <a:off x="3851920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5243271-79AF-44B8-2FC1-9CC3D1E6DFEB}"/>
              </a:ext>
            </a:extLst>
          </p:cNvPr>
          <p:cNvSpPr txBox="1"/>
          <p:nvPr/>
        </p:nvSpPr>
        <p:spPr>
          <a:xfrm>
            <a:off x="539552" y="1203598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Son Ecuaciones Diferenciales De La Forma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E1E02F87-1F29-EA05-3229-41E3B737799E}"/>
                  </a:ext>
                </a:extLst>
              </p:cNvPr>
              <p:cNvSpPr txBox="1"/>
              <p:nvPr/>
            </p:nvSpPr>
            <p:spPr>
              <a:xfrm>
                <a:off x="755576" y="2294751"/>
                <a:ext cx="2541593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E1E02F87-1F29-EA05-3229-41E3B7377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294751"/>
                <a:ext cx="2541593" cy="6223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uadroTexto 5">
            <a:extLst>
              <a:ext uri="{FF2B5EF4-FFF2-40B4-BE49-F238E27FC236}">
                <a16:creationId xmlns:a16="http://schemas.microsoft.com/office/drawing/2014/main" id="{6B75322D-36ED-2424-92AA-B839BD7E0123}"/>
              </a:ext>
            </a:extLst>
          </p:cNvPr>
          <p:cNvSpPr txBox="1"/>
          <p:nvPr/>
        </p:nvSpPr>
        <p:spPr>
          <a:xfrm>
            <a:off x="730228" y="3315843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En la cual se cumple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50AFBB73-F984-9D4D-3337-931857F6218B}"/>
                  </a:ext>
                </a:extLst>
              </p:cNvPr>
              <p:cNvSpPr txBox="1"/>
              <p:nvPr/>
            </p:nvSpPr>
            <p:spPr>
              <a:xfrm>
                <a:off x="226228" y="4083918"/>
                <a:ext cx="36316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MX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50AFBB73-F984-9D4D-3337-931857F62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28" y="4083918"/>
                <a:ext cx="3631635" cy="276999"/>
              </a:xfrm>
              <a:prstGeom prst="rect">
                <a:avLst/>
              </a:prstGeom>
              <a:blipFill>
                <a:blip r:embed="rId3"/>
                <a:stretch>
                  <a:fillRect l="-503" t="-2222" r="-168" b="-35556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48094780-C0C3-D027-1772-94A2F86A1615}"/>
              </a:ext>
            </a:extLst>
          </p:cNvPr>
          <p:cNvSpPr txBox="1"/>
          <p:nvPr/>
        </p:nvSpPr>
        <p:spPr>
          <a:xfrm>
            <a:off x="4968044" y="120359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Caso en el cual se hace la siguiente sustitución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8E8557D2-26CA-4A38-EF62-BE75ADF06397}"/>
                  </a:ext>
                </a:extLst>
              </p:cNvPr>
              <p:cNvSpPr txBox="1"/>
              <p:nvPr/>
            </p:nvSpPr>
            <p:spPr>
              <a:xfrm>
                <a:off x="5292080" y="2175276"/>
                <a:ext cx="15724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s-MX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MX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s-CO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8E8557D2-26CA-4A38-EF62-BE75ADF063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2175276"/>
                <a:ext cx="1572417" cy="276999"/>
              </a:xfrm>
              <a:prstGeom prst="rect">
                <a:avLst/>
              </a:prstGeom>
              <a:blipFill>
                <a:blip r:embed="rId4"/>
                <a:stretch>
                  <a:fillRect l="-3101" t="-2222" r="-3488" b="-26667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967A85F5-8319-CDAB-692A-A69F9C816A04}"/>
                  </a:ext>
                </a:extLst>
              </p:cNvPr>
              <p:cNvSpPr txBox="1"/>
              <p:nvPr/>
            </p:nvSpPr>
            <p:spPr>
              <a:xfrm>
                <a:off x="5320016" y="2974596"/>
                <a:ext cx="1681551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MX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967A85F5-8319-CDAB-692A-A69F9C816A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0016" y="2974596"/>
                <a:ext cx="1681551" cy="5259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128158A9-9031-F4A8-BBC5-0B236758CB12}"/>
                  </a:ext>
                </a:extLst>
              </p:cNvPr>
              <p:cNvSpPr txBox="1"/>
              <p:nvPr/>
            </p:nvSpPr>
            <p:spPr>
              <a:xfrm>
                <a:off x="5320016" y="4132758"/>
                <a:ext cx="2040815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𝒅𝒚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s-MX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MX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es-MX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MX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𝒅𝑼</m:t>
                              </m:r>
                            </m:num>
                            <m:den>
                              <m:r>
                                <a:rPr lang="es-MX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𝒅𝒙</m:t>
                              </m:r>
                            </m:den>
                          </m:f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MX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MX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s-MX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s-CO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128158A9-9031-F4A8-BBC5-0B236758C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0016" y="4132758"/>
                <a:ext cx="2040815" cy="6223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ilindro 11">
            <a:extLst>
              <a:ext uri="{FF2B5EF4-FFF2-40B4-BE49-F238E27FC236}">
                <a16:creationId xmlns:a16="http://schemas.microsoft.com/office/drawing/2014/main" id="{5AE624E5-8C48-5FD0-BC8A-843AC6A1B045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997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1BDD10-203C-8BA0-78BB-89C36D835F41}"/>
              </a:ext>
            </a:extLst>
          </p:cNvPr>
          <p:cNvSpPr txBox="1"/>
          <p:nvPr/>
        </p:nvSpPr>
        <p:spPr>
          <a:xfrm>
            <a:off x="539552" y="120359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Solucionar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1668B4BB-B8FF-C5A9-7ED6-FD5B8669BCC9}"/>
                  </a:ext>
                </a:extLst>
              </p:cNvPr>
              <p:cNvSpPr txBox="1"/>
              <p:nvPr/>
            </p:nvSpPr>
            <p:spPr>
              <a:xfrm>
                <a:off x="1074857" y="1779662"/>
                <a:ext cx="1821524" cy="5732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1668B4BB-B8FF-C5A9-7ED6-FD5B8669B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857" y="1779662"/>
                <a:ext cx="1821524" cy="57323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ACE24FFB-5B48-B415-454D-985C0019A125}"/>
              </a:ext>
            </a:extLst>
          </p:cNvPr>
          <p:cNvSpPr txBox="1"/>
          <p:nvPr/>
        </p:nvSpPr>
        <p:spPr>
          <a:xfrm>
            <a:off x="556052" y="2528054"/>
            <a:ext cx="3624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Analizando la fracción observamos que en el numerador  podemos factorizar el 2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78025BF-9930-8B67-5CE0-EC6DA7E3999F}"/>
                  </a:ext>
                </a:extLst>
              </p:cNvPr>
              <p:cNvSpPr txBox="1"/>
              <p:nvPr/>
            </p:nvSpPr>
            <p:spPr>
              <a:xfrm>
                <a:off x="916503" y="3852542"/>
                <a:ext cx="2013885" cy="5749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)+1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78025BF-9930-8B67-5CE0-EC6DA7E39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503" y="3852542"/>
                <a:ext cx="2013885" cy="5749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adroTexto 9">
            <a:extLst>
              <a:ext uri="{FF2B5EF4-FFF2-40B4-BE49-F238E27FC236}">
                <a16:creationId xmlns:a16="http://schemas.microsoft.com/office/drawing/2014/main" id="{9B578BFF-75EF-ABFC-98B3-7A4425354296}"/>
              </a:ext>
            </a:extLst>
          </p:cNvPr>
          <p:cNvSpPr txBox="1"/>
          <p:nvPr/>
        </p:nvSpPr>
        <p:spPr>
          <a:xfrm>
            <a:off x="5148064" y="98757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Cambio de variable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A1774D50-9D7F-5E94-84B9-1829A28E5B2C}"/>
                  </a:ext>
                </a:extLst>
              </p:cNvPr>
              <p:cNvSpPr txBox="1"/>
              <p:nvPr/>
            </p:nvSpPr>
            <p:spPr>
              <a:xfrm>
                <a:off x="5436096" y="1543929"/>
                <a:ext cx="12070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s-CO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A1774D50-9D7F-5E94-84B9-1829A28E5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1543929"/>
                <a:ext cx="1207061" cy="276999"/>
              </a:xfrm>
              <a:prstGeom prst="rect">
                <a:avLst/>
              </a:prstGeom>
              <a:blipFill>
                <a:blip r:embed="rId4"/>
                <a:stretch>
                  <a:fillRect l="-4545" r="-6566" b="-32609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11EEE2FE-468D-C35B-7106-285541522349}"/>
                  </a:ext>
                </a:extLst>
              </p:cNvPr>
              <p:cNvSpPr txBox="1"/>
              <p:nvPr/>
            </p:nvSpPr>
            <p:spPr>
              <a:xfrm>
                <a:off x="5294518" y="2155131"/>
                <a:ext cx="1490216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=1+2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11EEE2FE-468D-C35B-7106-285541522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4518" y="2155131"/>
                <a:ext cx="1490216" cy="5259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7039E5C6-FAEE-3B92-DA58-249236EA3F0F}"/>
                  </a:ext>
                </a:extLst>
              </p:cNvPr>
              <p:cNvSpPr txBox="1"/>
              <p:nvPr/>
            </p:nvSpPr>
            <p:spPr>
              <a:xfrm>
                <a:off x="5285257" y="2989719"/>
                <a:ext cx="1488036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−1=2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7039E5C6-FAEE-3B92-DA58-249236EA3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257" y="2989719"/>
                <a:ext cx="1488036" cy="5259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E4F081C0-D9D3-320E-98C6-DB66C5F5385B}"/>
                  </a:ext>
                </a:extLst>
              </p:cNvPr>
              <p:cNvSpPr txBox="1"/>
              <p:nvPr/>
            </p:nvSpPr>
            <p:spPr>
              <a:xfrm>
                <a:off x="5346064" y="3850002"/>
                <a:ext cx="1813317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MX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𝒅𝑼</m:t>
                              </m:r>
                            </m:num>
                            <m:den>
                              <m:r>
                                <a:rPr lang="es-MX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𝒅𝒙</m:t>
                              </m:r>
                            </m:den>
                          </m:f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𝒅𝒚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</m:oMath>
                  </m:oMathPara>
                </a14:m>
                <a:endParaRPr lang="es-CO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E4F081C0-D9D3-320E-98C6-DB66C5F53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6064" y="3850002"/>
                <a:ext cx="1813317" cy="6223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822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1BDD10-203C-8BA0-78BB-89C36D835F41}"/>
              </a:ext>
            </a:extLst>
          </p:cNvPr>
          <p:cNvSpPr txBox="1"/>
          <p:nvPr/>
        </p:nvSpPr>
        <p:spPr>
          <a:xfrm>
            <a:off x="539552" y="120359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Realizando la sustitución 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1668B4BB-B8FF-C5A9-7ED6-FD5B8669BCC9}"/>
                  </a:ext>
                </a:extLst>
              </p:cNvPr>
              <p:cNvSpPr txBox="1"/>
              <p:nvPr/>
            </p:nvSpPr>
            <p:spPr>
              <a:xfrm>
                <a:off x="1074857" y="1779662"/>
                <a:ext cx="2226892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ctrlP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MX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𝒅𝑼</m:t>
                              </m:r>
                            </m:num>
                            <m:den>
                              <m:r>
                                <a:rPr lang="es-MX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𝒅𝒙</m:t>
                              </m:r>
                            </m:den>
                          </m:f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1668B4BB-B8FF-C5A9-7ED6-FD5B8669B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857" y="1779662"/>
                <a:ext cx="2226892" cy="6223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ACE24FFB-5B48-B415-454D-985C0019A125}"/>
              </a:ext>
            </a:extLst>
          </p:cNvPr>
          <p:cNvSpPr txBox="1"/>
          <p:nvPr/>
        </p:nvSpPr>
        <p:spPr>
          <a:xfrm>
            <a:off x="587950" y="264105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despejando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78025BF-9930-8B67-5CE0-EC6DA7E3999F}"/>
                  </a:ext>
                </a:extLst>
              </p:cNvPr>
              <p:cNvSpPr txBox="1"/>
              <p:nvPr/>
            </p:nvSpPr>
            <p:spPr>
              <a:xfrm>
                <a:off x="708739" y="3322357"/>
                <a:ext cx="2101216" cy="5276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𝒅𝑼</m:t>
                          </m:r>
                        </m:num>
                        <m:den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s-MX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MX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2(2</m:t>
                          </m:r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78025BF-9930-8B67-5CE0-EC6DA7E39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39" y="3322357"/>
                <a:ext cx="2101216" cy="5276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7C4ECB35-9419-8AFC-D333-3FA879524E54}"/>
                  </a:ext>
                </a:extLst>
              </p:cNvPr>
              <p:cNvSpPr txBox="1"/>
              <p:nvPr/>
            </p:nvSpPr>
            <p:spPr>
              <a:xfrm>
                <a:off x="781163" y="4465090"/>
                <a:ext cx="1770998" cy="5261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𝒅𝑼</m:t>
                          </m:r>
                        </m:num>
                        <m:den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7C4ECB35-9419-8AFC-D333-3FA879524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163" y="4465090"/>
                <a:ext cx="1770998" cy="5261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9400B2C5-8DA5-FA43-54F8-AC357EE2C641}"/>
                  </a:ext>
                </a:extLst>
              </p:cNvPr>
              <p:cNvSpPr txBox="1"/>
              <p:nvPr/>
            </p:nvSpPr>
            <p:spPr>
              <a:xfrm>
                <a:off x="5613080" y="1125179"/>
                <a:ext cx="2209899" cy="5261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𝒅𝑼</m:t>
                          </m:r>
                        </m:num>
                        <m:den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+2+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9400B2C5-8DA5-FA43-54F8-AC357EE2C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080" y="1125179"/>
                <a:ext cx="2209899" cy="5261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2E0EA51E-E10C-8018-97F3-6930B14289F5}"/>
                  </a:ext>
                </a:extLst>
              </p:cNvPr>
              <p:cNvSpPr txBox="1"/>
              <p:nvPr/>
            </p:nvSpPr>
            <p:spPr>
              <a:xfrm>
                <a:off x="5175636" y="2308665"/>
                <a:ext cx="1367041" cy="5261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𝒅𝑼</m:t>
                          </m:r>
                        </m:num>
                        <m:den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2E0EA51E-E10C-8018-97F3-6930B14289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636" y="2308665"/>
                <a:ext cx="1367041" cy="5261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Globo: flecha izquierda 15">
            <a:extLst>
              <a:ext uri="{FF2B5EF4-FFF2-40B4-BE49-F238E27FC236}">
                <a16:creationId xmlns:a16="http://schemas.microsoft.com/office/drawing/2014/main" id="{F71229F0-3A23-D644-F55F-BC1B5631BF0F}"/>
              </a:ext>
            </a:extLst>
          </p:cNvPr>
          <p:cNvSpPr/>
          <p:nvPr/>
        </p:nvSpPr>
        <p:spPr>
          <a:xfrm>
            <a:off x="6876256" y="2252940"/>
            <a:ext cx="1872208" cy="608374"/>
          </a:xfrm>
          <a:prstGeom prst="left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Variables separables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966D6DC-DA69-EB2C-EAED-E7EB3BBC3C5D}"/>
              </a:ext>
            </a:extLst>
          </p:cNvPr>
          <p:cNvSpPr txBox="1"/>
          <p:nvPr/>
        </p:nvSpPr>
        <p:spPr>
          <a:xfrm>
            <a:off x="5036168" y="325176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Separando variables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85B93AF1-590E-EE5D-41BC-1AC2F60906A9}"/>
                  </a:ext>
                </a:extLst>
              </p:cNvPr>
              <p:cNvSpPr txBox="1"/>
              <p:nvPr/>
            </p:nvSpPr>
            <p:spPr>
              <a:xfrm>
                <a:off x="5752633" y="3936709"/>
                <a:ext cx="1662571" cy="525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s-MX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s-MX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85B93AF1-590E-EE5D-41BC-1AC2F60906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633" y="3936709"/>
                <a:ext cx="1662571" cy="5250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654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" grpId="0"/>
      <p:bldP spid="3" grpId="0"/>
      <p:bldP spid="15" grpId="0"/>
      <p:bldP spid="16" grpId="0" animBg="1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30149B6-E68B-9617-A320-7AB5CCE99717}"/>
              </a:ext>
            </a:extLst>
          </p:cNvPr>
          <p:cNvSpPr txBox="1"/>
          <p:nvPr/>
        </p:nvSpPr>
        <p:spPr>
          <a:xfrm>
            <a:off x="467544" y="113159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Integrando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C6EC9A06-ABE7-8CC9-2313-0966AF47B027}"/>
                  </a:ext>
                </a:extLst>
              </p:cNvPr>
              <p:cNvSpPr txBox="1"/>
              <p:nvPr/>
            </p:nvSpPr>
            <p:spPr>
              <a:xfrm>
                <a:off x="574212" y="1635646"/>
                <a:ext cx="2111925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s-MX" b="1" i="1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s-MX" b="1" i="1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  <m:r>
                                <a:rPr lang="es-MX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𝑑𝑈</m:t>
                          </m:r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C6EC9A06-ABE7-8CC9-2313-0966AF47B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12" y="1635646"/>
                <a:ext cx="2111925" cy="7265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9FF0D7A8-5A0B-DBE5-1678-07EEF741B941}"/>
              </a:ext>
            </a:extLst>
          </p:cNvPr>
          <p:cNvSpPr txBox="1"/>
          <p:nvPr/>
        </p:nvSpPr>
        <p:spPr>
          <a:xfrm>
            <a:off x="574212" y="249691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Aplicando sustitución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A08D172-C6E5-ED69-73D5-C87AB5C52B0C}"/>
                  </a:ext>
                </a:extLst>
              </p:cNvPr>
              <p:cNvSpPr txBox="1"/>
              <p:nvPr/>
            </p:nvSpPr>
            <p:spPr>
              <a:xfrm>
                <a:off x="991024" y="3081187"/>
                <a:ext cx="12782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A08D172-C6E5-ED69-73D5-C87AB5C52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24" y="3081187"/>
                <a:ext cx="1278299" cy="276999"/>
              </a:xfrm>
              <a:prstGeom prst="rect">
                <a:avLst/>
              </a:prstGeom>
              <a:blipFill>
                <a:blip r:embed="rId3"/>
                <a:stretch>
                  <a:fillRect l="-4306" r="-4306" b="-6522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0B8FE04C-CB60-25E8-7379-35B7DDE868E8}"/>
                  </a:ext>
                </a:extLst>
              </p:cNvPr>
              <p:cNvSpPr txBox="1"/>
              <p:nvPr/>
            </p:nvSpPr>
            <p:spPr>
              <a:xfrm>
                <a:off x="991023" y="3573125"/>
                <a:ext cx="12782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−1=5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0B8FE04C-CB60-25E8-7379-35B7DDE86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23" y="3573125"/>
                <a:ext cx="1278299" cy="276999"/>
              </a:xfrm>
              <a:prstGeom prst="rect">
                <a:avLst/>
              </a:prstGeom>
              <a:blipFill>
                <a:blip r:embed="rId4"/>
                <a:stretch>
                  <a:fillRect l="-4306" r="-4306" b="-6522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EC3E6C07-C9A9-E10F-A47F-F5A557EF1D6E}"/>
                  </a:ext>
                </a:extLst>
              </p:cNvPr>
              <p:cNvSpPr txBox="1"/>
              <p:nvPr/>
            </p:nvSpPr>
            <p:spPr>
              <a:xfrm>
                <a:off x="814393" y="4065063"/>
                <a:ext cx="1150058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EC3E6C07-C9A9-E10F-A47F-F5A557EF1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93" y="4065063"/>
                <a:ext cx="1150058" cy="5204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1823A94F-0958-1661-E259-2D447E3B0114}"/>
                  </a:ext>
                </a:extLst>
              </p:cNvPr>
              <p:cNvSpPr txBox="1"/>
              <p:nvPr/>
            </p:nvSpPr>
            <p:spPr>
              <a:xfrm>
                <a:off x="5107309" y="1131590"/>
                <a:ext cx="1178912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𝑑𝑊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1823A94F-0958-1661-E259-2D447E3B0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309" y="1131590"/>
                <a:ext cx="1178912" cy="5259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uadroTexto 12">
            <a:extLst>
              <a:ext uri="{FF2B5EF4-FFF2-40B4-BE49-F238E27FC236}">
                <a16:creationId xmlns:a16="http://schemas.microsoft.com/office/drawing/2014/main" id="{B9FB331C-6A8A-2BCF-7617-CF30792A9011}"/>
              </a:ext>
            </a:extLst>
          </p:cNvPr>
          <p:cNvSpPr txBox="1"/>
          <p:nvPr/>
        </p:nvSpPr>
        <p:spPr>
          <a:xfrm>
            <a:off x="4990077" y="186010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Realizando la sustitución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5EE5CBCC-78DF-57E2-755B-0143B41AB4DB}"/>
                  </a:ext>
                </a:extLst>
              </p:cNvPr>
              <p:cNvSpPr txBox="1"/>
              <p:nvPr/>
            </p:nvSpPr>
            <p:spPr>
              <a:xfrm>
                <a:off x="5144005" y="2476369"/>
                <a:ext cx="2503826" cy="8693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den>
                          </m:f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5EE5CBCC-78DF-57E2-755B-0143B41AB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4005" y="2476369"/>
                <a:ext cx="2503826" cy="8693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9355574E-9576-9E1E-6869-2183FB283369}"/>
                  </a:ext>
                </a:extLst>
              </p:cNvPr>
              <p:cNvSpPr txBox="1"/>
              <p:nvPr/>
            </p:nvSpPr>
            <p:spPr>
              <a:xfrm>
                <a:off x="5163269" y="3565956"/>
                <a:ext cx="2526910" cy="8749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−1−5</m:t>
                                  </m:r>
                                </m:num>
                                <m:den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den>
                          </m:f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9355574E-9576-9E1E-6869-2183FB2833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269" y="3565956"/>
                <a:ext cx="2526910" cy="8749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331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A3F30018-E4AC-4F84-BEFB-AEC0FF9BE7FD}"/>
                  </a:ext>
                </a:extLst>
              </p:cNvPr>
              <p:cNvSpPr txBox="1"/>
              <p:nvPr/>
            </p:nvSpPr>
            <p:spPr>
              <a:xfrm>
                <a:off x="755576" y="1347614"/>
                <a:ext cx="2122952" cy="8693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−6</m:t>
                                  </m:r>
                                </m:num>
                                <m:den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den>
                          </m:f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A3F30018-E4AC-4F84-BEFB-AEC0FF9BE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347614"/>
                <a:ext cx="2122952" cy="86934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AC3AC3FE-5E39-55C9-A696-593CE05E9000}"/>
                  </a:ext>
                </a:extLst>
              </p:cNvPr>
              <p:cNvSpPr txBox="1"/>
              <p:nvPr/>
            </p:nvSpPr>
            <p:spPr>
              <a:xfrm>
                <a:off x="899592" y="2571750"/>
                <a:ext cx="2099869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den>
                          </m:f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AC3AC3FE-5E39-55C9-A696-593CE05E90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571750"/>
                <a:ext cx="2099869" cy="7265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5AE8E0ED-F3DB-19A6-1C6B-390D3100C4DB}"/>
                  </a:ext>
                </a:extLst>
              </p:cNvPr>
              <p:cNvSpPr txBox="1"/>
              <p:nvPr/>
            </p:nvSpPr>
            <p:spPr>
              <a:xfrm>
                <a:off x="569500" y="3655060"/>
                <a:ext cx="2760051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num>
                                <m:den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den>
                              </m:f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den>
                              </m:f>
                            </m:e>
                          </m:d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𝑑𝑊</m:t>
                          </m:r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5AE8E0ED-F3DB-19A6-1C6B-390D3100C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00" y="3655060"/>
                <a:ext cx="2760051" cy="7265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ADC9D20E-6B48-DE34-3D03-FFA54C1FFD7B}"/>
                  </a:ext>
                </a:extLst>
              </p:cNvPr>
              <p:cNvSpPr txBox="1"/>
              <p:nvPr/>
            </p:nvSpPr>
            <p:spPr>
              <a:xfrm>
                <a:off x="5220072" y="1051752"/>
                <a:ext cx="2760051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den>
                              </m:f>
                            </m:e>
                          </m:d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𝑑𝑊</m:t>
                          </m:r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ADC9D20E-6B48-DE34-3D03-FFA54C1FFD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1051752"/>
                <a:ext cx="2760051" cy="7265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928816E6-F3BE-B5E3-9978-DBD8213CF933}"/>
                  </a:ext>
                </a:extLst>
              </p:cNvPr>
              <p:cNvSpPr txBox="1"/>
              <p:nvPr/>
            </p:nvSpPr>
            <p:spPr>
              <a:xfrm>
                <a:off x="5129566" y="2054654"/>
                <a:ext cx="2941062" cy="8803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𝑑𝑊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f>
                                    <m:fPr>
                                      <m:ctrlP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  <m:t>𝑑𝑊</m:t>
                                      </m:r>
                                    </m:num>
                                    <m:den>
                                      <m: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den>
                                  </m:f>
                                </m:e>
                              </m:nary>
                            </m:e>
                          </m:nary>
                        </m:e>
                      </m:d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928816E6-F3BE-B5E3-9978-DBD8213CF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9566" y="2054654"/>
                <a:ext cx="2941062" cy="8803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44AB3BFE-3548-DFDC-4788-788C1A5F5452}"/>
                  </a:ext>
                </a:extLst>
              </p:cNvPr>
              <p:cNvSpPr txBox="1"/>
              <p:nvPr/>
            </p:nvSpPr>
            <p:spPr>
              <a:xfrm>
                <a:off x="5436096" y="3318210"/>
                <a:ext cx="2941062" cy="8803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𝑑𝑊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f>
                                    <m:fPr>
                                      <m:ctrlP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  <m:t>𝑑𝑊</m:t>
                                      </m:r>
                                    </m:num>
                                    <m:den>
                                      <m: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den>
                                  </m:f>
                                </m:e>
                              </m:nary>
                            </m:e>
                          </m:nary>
                        </m:e>
                      </m:d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=25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44AB3BFE-3548-DFDC-4788-788C1A5F54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3318210"/>
                <a:ext cx="2941062" cy="8803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515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BE6FEF6E-CAC4-F0A9-BB94-76720D758158}"/>
                  </a:ext>
                </a:extLst>
              </p:cNvPr>
              <p:cNvSpPr txBox="1"/>
              <p:nvPr/>
            </p:nvSpPr>
            <p:spPr>
              <a:xfrm>
                <a:off x="492126" y="2032271"/>
                <a:ext cx="34116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+1−6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𝐿𝑛</m:t>
                      </m:r>
                      <m:d>
                        <m:d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+25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BE6FEF6E-CAC4-F0A9-BB94-76720D758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126" y="2032271"/>
                <a:ext cx="3411640" cy="276999"/>
              </a:xfrm>
              <a:prstGeom prst="rect">
                <a:avLst/>
              </a:prstGeom>
              <a:blipFill>
                <a:blip r:embed="rId2"/>
                <a:stretch>
                  <a:fillRect l="-1252" r="-1252" b="-6522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85D6CF3E-BC11-CE67-78D2-F78C1DCEC2E3}"/>
                  </a:ext>
                </a:extLst>
              </p:cNvPr>
              <p:cNvSpPr txBox="1"/>
              <p:nvPr/>
            </p:nvSpPr>
            <p:spPr>
              <a:xfrm>
                <a:off x="4743910" y="1366149"/>
                <a:ext cx="42632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16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)+1−6</m:t>
                      </m:r>
                      <m:r>
                        <a:rPr lang="es-MX" sz="1600" i="1">
                          <a:latin typeface="Cambria Math" panose="02040503050406030204" pitchFamily="18" charset="0"/>
                        </a:rPr>
                        <m:t>𝐿𝑛</m:t>
                      </m:r>
                      <m:d>
                        <m:dPr>
                          <m:ctrlPr>
                            <a:rPr lang="es-MX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sz="16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)+1</m:t>
                          </m:r>
                        </m:e>
                      </m:d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+25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O" sz="1600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85D6CF3E-BC11-CE67-78D2-F78C1DCEC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3910" y="1366149"/>
                <a:ext cx="4263218" cy="246221"/>
              </a:xfrm>
              <a:prstGeom prst="rect">
                <a:avLst/>
              </a:prstGeom>
              <a:blipFill>
                <a:blip r:embed="rId3"/>
                <a:stretch>
                  <a:fillRect l="-714" r="-286" b="-35000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7ADE8A16-DC37-F18D-1510-B04FEB09AF05}"/>
                  </a:ext>
                </a:extLst>
              </p:cNvPr>
              <p:cNvSpPr txBox="1"/>
              <p:nvPr/>
            </p:nvSpPr>
            <p:spPr>
              <a:xfrm>
                <a:off x="4610655" y="2152100"/>
                <a:ext cx="423596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16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+1−6</m:t>
                      </m:r>
                      <m:r>
                        <a:rPr lang="es-MX" sz="1600" i="1">
                          <a:latin typeface="Cambria Math" panose="02040503050406030204" pitchFamily="18" charset="0"/>
                        </a:rPr>
                        <m:t>𝐿𝑛</m:t>
                      </m:r>
                      <m:d>
                        <m:dPr>
                          <m:ctrlPr>
                            <a:rPr lang="es-MX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sz="16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+10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)+1</m:t>
                          </m:r>
                        </m:e>
                      </m:d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+25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O" sz="1600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7ADE8A16-DC37-F18D-1510-B04FEB09AF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655" y="2152100"/>
                <a:ext cx="4235968" cy="246221"/>
              </a:xfrm>
              <a:prstGeom prst="rect">
                <a:avLst/>
              </a:prstGeom>
              <a:blipFill>
                <a:blip r:embed="rId4"/>
                <a:stretch>
                  <a:fillRect l="-719" r="-432" b="-35000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F8C8C04E-11A9-066F-2E91-0A479990625C}"/>
                  </a:ext>
                </a:extLst>
              </p:cNvPr>
              <p:cNvSpPr txBox="1"/>
              <p:nvPr/>
            </p:nvSpPr>
            <p:spPr>
              <a:xfrm>
                <a:off x="827584" y="1313160"/>
                <a:ext cx="24781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𝐿𝑛</m:t>
                      </m:r>
                      <m:d>
                        <m:d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+25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F8C8C04E-11A9-066F-2E91-0A47999062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313160"/>
                <a:ext cx="2478179" cy="276999"/>
              </a:xfrm>
              <a:prstGeom prst="rect">
                <a:avLst/>
              </a:prstGeom>
              <a:blipFill>
                <a:blip r:embed="rId5"/>
                <a:stretch>
                  <a:fillRect l="-1970" r="-1724" b="-6522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F4DEDC77-3FB3-57C3-0B20-67C7551108A9}"/>
                  </a:ext>
                </a:extLst>
              </p:cNvPr>
              <p:cNvSpPr txBox="1"/>
              <p:nvPr/>
            </p:nvSpPr>
            <p:spPr>
              <a:xfrm>
                <a:off x="4772785" y="3483373"/>
                <a:ext cx="403097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s-MX" sz="1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MX" sz="1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s-MX" sz="1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𝑳𝒏</m:t>
                      </m:r>
                      <m:d>
                        <m:dPr>
                          <m:ctrlP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)+</m:t>
                          </m:r>
                          <m:r>
                            <a:rPr lang="es-MX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s-CO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F4DEDC77-3FB3-57C3-0B20-67C7551108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785" y="3483373"/>
                <a:ext cx="4030975" cy="246221"/>
              </a:xfrm>
              <a:prstGeom prst="rect">
                <a:avLst/>
              </a:prstGeom>
              <a:blipFill>
                <a:blip r:embed="rId6"/>
                <a:stretch>
                  <a:fillRect l="-454" r="-454" b="-31707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489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1BDD10-203C-8BA0-78BB-89C36D835F41}"/>
              </a:ext>
            </a:extLst>
          </p:cNvPr>
          <p:cNvSpPr txBox="1"/>
          <p:nvPr/>
        </p:nvSpPr>
        <p:spPr>
          <a:xfrm>
            <a:off x="539552" y="120359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Solucionar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1668B4BB-B8FF-C5A9-7ED6-FD5B8669BCC9}"/>
                  </a:ext>
                </a:extLst>
              </p:cNvPr>
              <p:cNvSpPr txBox="1"/>
              <p:nvPr/>
            </p:nvSpPr>
            <p:spPr>
              <a:xfrm>
                <a:off x="1074857" y="1779662"/>
                <a:ext cx="1821524" cy="5732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1668B4BB-B8FF-C5A9-7ED6-FD5B8669B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857" y="1779662"/>
                <a:ext cx="1821524" cy="57323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ACE24FFB-5B48-B415-454D-985C0019A125}"/>
              </a:ext>
            </a:extLst>
          </p:cNvPr>
          <p:cNvSpPr txBox="1"/>
          <p:nvPr/>
        </p:nvSpPr>
        <p:spPr>
          <a:xfrm>
            <a:off x="841086" y="2592302"/>
            <a:ext cx="3578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Analizando la fracción observamos que en el denominador  podemos factorizar el 3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78025BF-9930-8B67-5CE0-EC6DA7E3999F}"/>
                  </a:ext>
                </a:extLst>
              </p:cNvPr>
              <p:cNvSpPr txBox="1"/>
              <p:nvPr/>
            </p:nvSpPr>
            <p:spPr>
              <a:xfrm>
                <a:off x="916503" y="3852542"/>
                <a:ext cx="2030171" cy="576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s-MX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3(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78025BF-9930-8B67-5CE0-EC6DA7E39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503" y="3852542"/>
                <a:ext cx="2030171" cy="5767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adroTexto 9">
            <a:extLst>
              <a:ext uri="{FF2B5EF4-FFF2-40B4-BE49-F238E27FC236}">
                <a16:creationId xmlns:a16="http://schemas.microsoft.com/office/drawing/2014/main" id="{9B578BFF-75EF-ABFC-98B3-7A4425354296}"/>
              </a:ext>
            </a:extLst>
          </p:cNvPr>
          <p:cNvSpPr txBox="1"/>
          <p:nvPr/>
        </p:nvSpPr>
        <p:spPr>
          <a:xfrm>
            <a:off x="5148064" y="98757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Cambio de variable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A1774D50-9D7F-5E94-84B9-1829A28E5B2C}"/>
                  </a:ext>
                </a:extLst>
              </p:cNvPr>
              <p:cNvSpPr txBox="1"/>
              <p:nvPr/>
            </p:nvSpPr>
            <p:spPr>
              <a:xfrm>
                <a:off x="5436096" y="1543929"/>
                <a:ext cx="12070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s-CO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A1774D50-9D7F-5E94-84B9-1829A28E5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1543929"/>
                <a:ext cx="1207061" cy="276999"/>
              </a:xfrm>
              <a:prstGeom prst="rect">
                <a:avLst/>
              </a:prstGeom>
              <a:blipFill>
                <a:blip r:embed="rId4"/>
                <a:stretch>
                  <a:fillRect l="-4545" r="-4545" b="-23913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11EEE2FE-468D-C35B-7106-285541522349}"/>
                  </a:ext>
                </a:extLst>
              </p:cNvPr>
              <p:cNvSpPr txBox="1"/>
              <p:nvPr/>
            </p:nvSpPr>
            <p:spPr>
              <a:xfrm>
                <a:off x="5294518" y="2155131"/>
                <a:ext cx="1321323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=2+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11EEE2FE-468D-C35B-7106-285541522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4518" y="2155131"/>
                <a:ext cx="1321323" cy="5259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7039E5C6-FAEE-3B92-DA58-249236EA3F0F}"/>
                  </a:ext>
                </a:extLst>
              </p:cNvPr>
              <p:cNvSpPr txBox="1"/>
              <p:nvPr/>
            </p:nvSpPr>
            <p:spPr>
              <a:xfrm>
                <a:off x="5436096" y="3344149"/>
                <a:ext cx="1372171" cy="526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𝒅𝑼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𝒅𝒚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</m:oMath>
                  </m:oMathPara>
                </a14:m>
                <a:endParaRPr lang="es-CO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7039E5C6-FAEE-3B92-DA58-249236EA3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3344149"/>
                <a:ext cx="1372171" cy="5261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497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1BDD10-203C-8BA0-78BB-89C36D835F41}"/>
              </a:ext>
            </a:extLst>
          </p:cNvPr>
          <p:cNvSpPr txBox="1"/>
          <p:nvPr/>
        </p:nvSpPr>
        <p:spPr>
          <a:xfrm>
            <a:off x="539552" y="120359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Realizando la sustitución 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1668B4BB-B8FF-C5A9-7ED6-FD5B8669BCC9}"/>
                  </a:ext>
                </a:extLst>
              </p:cNvPr>
              <p:cNvSpPr txBox="1"/>
              <p:nvPr/>
            </p:nvSpPr>
            <p:spPr>
              <a:xfrm>
                <a:off x="1074857" y="1779662"/>
                <a:ext cx="1785745" cy="5261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𝒅𝑼</m:t>
                          </m:r>
                        </m:num>
                        <m:den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s-MX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MX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s-MX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1668B4BB-B8FF-C5A9-7ED6-FD5B8669B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857" y="1779662"/>
                <a:ext cx="1785745" cy="52617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ACE24FFB-5B48-B415-454D-985C0019A125}"/>
              </a:ext>
            </a:extLst>
          </p:cNvPr>
          <p:cNvSpPr txBox="1"/>
          <p:nvPr/>
        </p:nvSpPr>
        <p:spPr>
          <a:xfrm>
            <a:off x="587950" y="264105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despejando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7C4ECB35-9419-8AFC-D333-3FA879524E54}"/>
                  </a:ext>
                </a:extLst>
              </p:cNvPr>
              <p:cNvSpPr txBox="1"/>
              <p:nvPr/>
            </p:nvSpPr>
            <p:spPr>
              <a:xfrm>
                <a:off x="964798" y="3437881"/>
                <a:ext cx="1785745" cy="5261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𝒅𝑼</m:t>
                          </m:r>
                        </m:num>
                        <m:den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s-MX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s-MX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7C4ECB35-9419-8AFC-D333-3FA879524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798" y="3437881"/>
                <a:ext cx="1785745" cy="5261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9400B2C5-8DA5-FA43-54F8-AC357EE2C641}"/>
                  </a:ext>
                </a:extLst>
              </p:cNvPr>
              <p:cNvSpPr txBox="1"/>
              <p:nvPr/>
            </p:nvSpPr>
            <p:spPr>
              <a:xfrm>
                <a:off x="5613080" y="1125179"/>
                <a:ext cx="2530501" cy="5276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𝒅𝑼</m:t>
                          </m:r>
                        </m:num>
                        <m:den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+1+2(3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9400B2C5-8DA5-FA43-54F8-AC357EE2C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080" y="1125179"/>
                <a:ext cx="2530501" cy="5276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2E0EA51E-E10C-8018-97F3-6930B14289F5}"/>
                  </a:ext>
                </a:extLst>
              </p:cNvPr>
              <p:cNvSpPr txBox="1"/>
              <p:nvPr/>
            </p:nvSpPr>
            <p:spPr>
              <a:xfrm>
                <a:off x="5175636" y="2308665"/>
                <a:ext cx="1367041" cy="5261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𝒅𝑼</m:t>
                          </m:r>
                        </m:num>
                        <m:den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2E0EA51E-E10C-8018-97F3-6930B14289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636" y="2308665"/>
                <a:ext cx="1367041" cy="5261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Globo: flecha izquierda 15">
            <a:extLst>
              <a:ext uri="{FF2B5EF4-FFF2-40B4-BE49-F238E27FC236}">
                <a16:creationId xmlns:a16="http://schemas.microsoft.com/office/drawing/2014/main" id="{F71229F0-3A23-D644-F55F-BC1B5631BF0F}"/>
              </a:ext>
            </a:extLst>
          </p:cNvPr>
          <p:cNvSpPr/>
          <p:nvPr/>
        </p:nvSpPr>
        <p:spPr>
          <a:xfrm>
            <a:off x="6876256" y="2252940"/>
            <a:ext cx="1872208" cy="608374"/>
          </a:xfrm>
          <a:prstGeom prst="left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Variables separables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966D6DC-DA69-EB2C-EAED-E7EB3BBC3C5D}"/>
              </a:ext>
            </a:extLst>
          </p:cNvPr>
          <p:cNvSpPr txBox="1"/>
          <p:nvPr/>
        </p:nvSpPr>
        <p:spPr>
          <a:xfrm>
            <a:off x="5036168" y="325176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Separando variables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85B93AF1-590E-EE5D-41BC-1AC2F60906A9}"/>
                  </a:ext>
                </a:extLst>
              </p:cNvPr>
              <p:cNvSpPr txBox="1"/>
              <p:nvPr/>
            </p:nvSpPr>
            <p:spPr>
              <a:xfrm>
                <a:off x="5752633" y="3936709"/>
                <a:ext cx="1652953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s-MX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85B93AF1-590E-EE5D-41BC-1AC2F60906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633" y="3936709"/>
                <a:ext cx="1652953" cy="5204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588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  <p:bldP spid="3" grpId="0"/>
      <p:bldP spid="15" grpId="0"/>
      <p:bldP spid="16" grpId="0" animBg="1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30149B6-E68B-9617-A320-7AB5CCE99717}"/>
              </a:ext>
            </a:extLst>
          </p:cNvPr>
          <p:cNvSpPr txBox="1"/>
          <p:nvPr/>
        </p:nvSpPr>
        <p:spPr>
          <a:xfrm>
            <a:off x="467544" y="113159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Integrando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C6EC9A06-ABE7-8CC9-2313-0966AF47B027}"/>
                  </a:ext>
                </a:extLst>
              </p:cNvPr>
              <p:cNvSpPr txBox="1"/>
              <p:nvPr/>
            </p:nvSpPr>
            <p:spPr>
              <a:xfrm>
                <a:off x="574212" y="1635646"/>
                <a:ext cx="2111925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s-MX" b="1" i="1" smtClean="0"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s-MX" b="1" i="1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  <m:r>
                                <a:rPr lang="es-MX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𝑑𝑈</m:t>
                          </m:r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C6EC9A06-ABE7-8CC9-2313-0966AF47B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12" y="1635646"/>
                <a:ext cx="2111925" cy="7265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9FF0D7A8-5A0B-DBE5-1678-07EEF741B941}"/>
              </a:ext>
            </a:extLst>
          </p:cNvPr>
          <p:cNvSpPr txBox="1"/>
          <p:nvPr/>
        </p:nvSpPr>
        <p:spPr>
          <a:xfrm>
            <a:off x="574212" y="249691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Aplicando sustitución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A08D172-C6E5-ED69-73D5-C87AB5C52B0C}"/>
                  </a:ext>
                </a:extLst>
              </p:cNvPr>
              <p:cNvSpPr txBox="1"/>
              <p:nvPr/>
            </p:nvSpPr>
            <p:spPr>
              <a:xfrm>
                <a:off x="991024" y="3081187"/>
                <a:ext cx="12782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=7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A08D172-C6E5-ED69-73D5-C87AB5C52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24" y="3081187"/>
                <a:ext cx="1278299" cy="276999"/>
              </a:xfrm>
              <a:prstGeom prst="rect">
                <a:avLst/>
              </a:prstGeom>
              <a:blipFill>
                <a:blip r:embed="rId3"/>
                <a:stretch>
                  <a:fillRect l="-4306" r="-4306" b="-6522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0B8FE04C-CB60-25E8-7379-35B7DDE868E8}"/>
                  </a:ext>
                </a:extLst>
              </p:cNvPr>
              <p:cNvSpPr txBox="1"/>
              <p:nvPr/>
            </p:nvSpPr>
            <p:spPr>
              <a:xfrm>
                <a:off x="991023" y="3573125"/>
                <a:ext cx="12782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+1=7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0B8FE04C-CB60-25E8-7379-35B7DDE86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23" y="3573125"/>
                <a:ext cx="1278299" cy="276999"/>
              </a:xfrm>
              <a:prstGeom prst="rect">
                <a:avLst/>
              </a:prstGeom>
              <a:blipFill>
                <a:blip r:embed="rId4"/>
                <a:stretch>
                  <a:fillRect l="-4306" r="-3828" b="-6522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EC3E6C07-C9A9-E10F-A47F-F5A557EF1D6E}"/>
                  </a:ext>
                </a:extLst>
              </p:cNvPr>
              <p:cNvSpPr txBox="1"/>
              <p:nvPr/>
            </p:nvSpPr>
            <p:spPr>
              <a:xfrm>
                <a:off x="814393" y="4065063"/>
                <a:ext cx="1150058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EC3E6C07-C9A9-E10F-A47F-F5A557EF1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93" y="4065063"/>
                <a:ext cx="1150058" cy="5204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1823A94F-0958-1661-E259-2D447E3B0114}"/>
                  </a:ext>
                </a:extLst>
              </p:cNvPr>
              <p:cNvSpPr txBox="1"/>
              <p:nvPr/>
            </p:nvSpPr>
            <p:spPr>
              <a:xfrm>
                <a:off x="5107309" y="1131590"/>
                <a:ext cx="1178912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𝑑𝑊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1823A94F-0958-1661-E259-2D447E3B0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309" y="1131590"/>
                <a:ext cx="1178912" cy="5259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uadroTexto 12">
            <a:extLst>
              <a:ext uri="{FF2B5EF4-FFF2-40B4-BE49-F238E27FC236}">
                <a16:creationId xmlns:a16="http://schemas.microsoft.com/office/drawing/2014/main" id="{B9FB331C-6A8A-2BCF-7617-CF30792A9011}"/>
              </a:ext>
            </a:extLst>
          </p:cNvPr>
          <p:cNvSpPr txBox="1"/>
          <p:nvPr/>
        </p:nvSpPr>
        <p:spPr>
          <a:xfrm>
            <a:off x="4990077" y="186010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Realizando la sustitución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5EE5CBCC-78DF-57E2-755B-0143B41AB4DB}"/>
                  </a:ext>
                </a:extLst>
              </p:cNvPr>
              <p:cNvSpPr txBox="1"/>
              <p:nvPr/>
            </p:nvSpPr>
            <p:spPr>
              <a:xfrm>
                <a:off x="5144005" y="2476369"/>
                <a:ext cx="2503827" cy="8857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den>
                          </m:f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5EE5CBCC-78DF-57E2-755B-0143B41AB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4005" y="2476369"/>
                <a:ext cx="2503827" cy="88575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9355574E-9576-9E1E-6869-2183FB283369}"/>
                  </a:ext>
                </a:extLst>
              </p:cNvPr>
              <p:cNvSpPr txBox="1"/>
              <p:nvPr/>
            </p:nvSpPr>
            <p:spPr>
              <a:xfrm>
                <a:off x="5163269" y="3565956"/>
                <a:ext cx="2526910" cy="8749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−1−7</m:t>
                                  </m:r>
                                </m:num>
                                <m:den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den>
                          </m:f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9355574E-9576-9E1E-6869-2183FB2833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269" y="3565956"/>
                <a:ext cx="2526910" cy="8749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349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A3F30018-E4AC-4F84-BEFB-AEC0FF9BE7FD}"/>
                  </a:ext>
                </a:extLst>
              </p:cNvPr>
              <p:cNvSpPr txBox="1"/>
              <p:nvPr/>
            </p:nvSpPr>
            <p:spPr>
              <a:xfrm>
                <a:off x="755576" y="1347614"/>
                <a:ext cx="2122952" cy="8693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−8</m:t>
                                  </m:r>
                                </m:num>
                                <m:den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den>
                          </m:f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A3F30018-E4AC-4F84-BEFB-AEC0FF9BE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347614"/>
                <a:ext cx="2122952" cy="86934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AC3AC3FE-5E39-55C9-A696-593CE05E9000}"/>
                  </a:ext>
                </a:extLst>
              </p:cNvPr>
              <p:cNvSpPr txBox="1"/>
              <p:nvPr/>
            </p:nvSpPr>
            <p:spPr>
              <a:xfrm>
                <a:off x="899592" y="2571750"/>
                <a:ext cx="2099869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−8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den>
                          </m:f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AC3AC3FE-5E39-55C9-A696-593CE05E90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571750"/>
                <a:ext cx="2099869" cy="7265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5AE8E0ED-F3DB-19A6-1C6B-390D3100C4DB}"/>
                  </a:ext>
                </a:extLst>
              </p:cNvPr>
              <p:cNvSpPr txBox="1"/>
              <p:nvPr/>
            </p:nvSpPr>
            <p:spPr>
              <a:xfrm>
                <a:off x="569500" y="3655060"/>
                <a:ext cx="2760050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49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num>
                                <m:den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den>
                              </m:f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den>
                              </m:f>
                            </m:e>
                          </m:d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𝑑𝑊</m:t>
                          </m:r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5AE8E0ED-F3DB-19A6-1C6B-390D3100C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00" y="3655060"/>
                <a:ext cx="2760050" cy="7265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ADC9D20E-6B48-DE34-3D03-FFA54C1FFD7B}"/>
                  </a:ext>
                </a:extLst>
              </p:cNvPr>
              <p:cNvSpPr txBox="1"/>
              <p:nvPr/>
            </p:nvSpPr>
            <p:spPr>
              <a:xfrm>
                <a:off x="5220072" y="1051752"/>
                <a:ext cx="2659639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49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den>
                              </m:f>
                            </m:e>
                          </m:d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𝑑𝑊</m:t>
                          </m:r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ADC9D20E-6B48-DE34-3D03-FFA54C1FFD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1051752"/>
                <a:ext cx="2659639" cy="7265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928816E6-F3BE-B5E3-9978-DBD8213CF933}"/>
                  </a:ext>
                </a:extLst>
              </p:cNvPr>
              <p:cNvSpPr txBox="1"/>
              <p:nvPr/>
            </p:nvSpPr>
            <p:spPr>
              <a:xfrm>
                <a:off x="5129566" y="2054654"/>
                <a:ext cx="2941062" cy="8803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49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𝑑𝑊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brk/>
                                </m:r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f>
                                    <m:fPr>
                                      <m:ctrlP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  <m:t>𝑑𝑊</m:t>
                                      </m:r>
                                    </m:num>
                                    <m:den>
                                      <m: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den>
                                  </m:f>
                                </m:e>
                              </m:nary>
                            </m:e>
                          </m:nary>
                        </m:e>
                      </m:d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928816E6-F3BE-B5E3-9978-DBD8213CF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9566" y="2054654"/>
                <a:ext cx="2941062" cy="8803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44AB3BFE-3548-DFDC-4788-788C1A5F5452}"/>
                  </a:ext>
                </a:extLst>
              </p:cNvPr>
              <p:cNvSpPr txBox="1"/>
              <p:nvPr/>
            </p:nvSpPr>
            <p:spPr>
              <a:xfrm>
                <a:off x="5436096" y="3318210"/>
                <a:ext cx="2941062" cy="8803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𝑑𝑊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brk/>
                                </m:r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f>
                                    <m:fPr>
                                      <m:ctrlP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  <m:t>𝑑𝑊</m:t>
                                      </m:r>
                                    </m:num>
                                    <m:den>
                                      <m: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den>
                                  </m:f>
                                </m:e>
                              </m:nary>
                            </m:e>
                          </m:nary>
                        </m:e>
                      </m:d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=49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44AB3BFE-3548-DFDC-4788-788C1A5F54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3318210"/>
                <a:ext cx="2941062" cy="8803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144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BE6FEF6E-CAC4-F0A9-BB94-76720D758158}"/>
                  </a:ext>
                </a:extLst>
              </p:cNvPr>
              <p:cNvSpPr txBox="1"/>
              <p:nvPr/>
            </p:nvSpPr>
            <p:spPr>
              <a:xfrm>
                <a:off x="504226" y="1779662"/>
                <a:ext cx="34116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1−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𝐿𝑛</m:t>
                      </m:r>
                      <m:d>
                        <m:d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+49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BE6FEF6E-CAC4-F0A9-BB94-76720D758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26" y="1779662"/>
                <a:ext cx="3411640" cy="276999"/>
              </a:xfrm>
              <a:prstGeom prst="rect">
                <a:avLst/>
              </a:prstGeom>
              <a:blipFill>
                <a:blip r:embed="rId2"/>
                <a:stretch>
                  <a:fillRect l="-1252" r="-537" b="-6667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85D6CF3E-BC11-CE67-78D2-F78C1DCEC2E3}"/>
                  </a:ext>
                </a:extLst>
              </p:cNvPr>
              <p:cNvSpPr txBox="1"/>
              <p:nvPr/>
            </p:nvSpPr>
            <p:spPr>
              <a:xfrm>
                <a:off x="153063" y="2346434"/>
                <a:ext cx="426398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7</m:t>
                      </m:r>
                      <m:d>
                        <m:dPr>
                          <m:ctrlPr>
                            <a:rPr lang="es-MX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−1−8</m:t>
                      </m:r>
                      <m:r>
                        <a:rPr lang="es-MX" sz="1600" i="1">
                          <a:latin typeface="Cambria Math" panose="02040503050406030204" pitchFamily="18" charset="0"/>
                        </a:rPr>
                        <m:t>𝐿𝑛</m:t>
                      </m:r>
                      <m:d>
                        <m:dPr>
                          <m:ctrlPr>
                            <a:rPr lang="es-MX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d>
                            <m:dPr>
                              <m:ctrlPr>
                                <a:rPr lang="es-MX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MX" sz="16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s-MX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+49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O" sz="1600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85D6CF3E-BC11-CE67-78D2-F78C1DCEC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063" y="2346434"/>
                <a:ext cx="4263988" cy="246221"/>
              </a:xfrm>
              <a:prstGeom prst="rect">
                <a:avLst/>
              </a:prstGeom>
              <a:blipFill>
                <a:blip r:embed="rId3"/>
                <a:stretch>
                  <a:fillRect l="-571" b="-32500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7ADE8A16-DC37-F18D-1510-B04FEB09AF05}"/>
                  </a:ext>
                </a:extLst>
              </p:cNvPr>
              <p:cNvSpPr txBox="1"/>
              <p:nvPr/>
            </p:nvSpPr>
            <p:spPr>
              <a:xfrm>
                <a:off x="123678" y="3665246"/>
                <a:ext cx="423596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−1−8</m:t>
                      </m:r>
                      <m:r>
                        <a:rPr lang="es-MX" sz="1600" i="1">
                          <a:latin typeface="Cambria Math" panose="02040503050406030204" pitchFamily="18" charset="0"/>
                        </a:rPr>
                        <m:t>𝐿𝑛</m:t>
                      </m:r>
                      <m:d>
                        <m:dPr>
                          <m:ctrlPr>
                            <a:rPr lang="es-MX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+49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O" sz="1600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7ADE8A16-DC37-F18D-1510-B04FEB09AF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678" y="3665246"/>
                <a:ext cx="4235968" cy="246221"/>
              </a:xfrm>
              <a:prstGeom prst="rect">
                <a:avLst/>
              </a:prstGeom>
              <a:blipFill>
                <a:blip r:embed="rId4"/>
                <a:stretch>
                  <a:fillRect b="-21951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A98E838C-4878-A15A-5676-4C740D0BFD7E}"/>
                  </a:ext>
                </a:extLst>
              </p:cNvPr>
              <p:cNvSpPr txBox="1"/>
              <p:nvPr/>
            </p:nvSpPr>
            <p:spPr>
              <a:xfrm>
                <a:off x="578852" y="1152747"/>
                <a:ext cx="24781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𝐿𝑛</m:t>
                      </m:r>
                      <m:d>
                        <m:d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+49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A98E838C-4878-A15A-5676-4C740D0BFD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852" y="1152747"/>
                <a:ext cx="2478179" cy="276999"/>
              </a:xfrm>
              <a:prstGeom prst="rect">
                <a:avLst/>
              </a:prstGeom>
              <a:blipFill>
                <a:blip r:embed="rId5"/>
                <a:stretch>
                  <a:fillRect l="-1970" r="-739" b="-6522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9B7048B5-F702-44DE-5493-56B30A0BDE55}"/>
                  </a:ext>
                </a:extLst>
              </p:cNvPr>
              <p:cNvSpPr txBox="1"/>
              <p:nvPr/>
            </p:nvSpPr>
            <p:spPr>
              <a:xfrm>
                <a:off x="4745693" y="2871620"/>
                <a:ext cx="398737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s-MX" sz="1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𝑳𝒏</m:t>
                      </m:r>
                      <m:d>
                        <m:dPr>
                          <m:ctrlP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𝟒𝟗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s-CO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9B7048B5-F702-44DE-5493-56B30A0BDE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5693" y="2871620"/>
                <a:ext cx="3987374" cy="246221"/>
              </a:xfrm>
              <a:prstGeom prst="rect">
                <a:avLst/>
              </a:prstGeom>
              <a:blipFill>
                <a:blip r:embed="rId6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342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1BDD10-203C-8BA0-78BB-89C36D835F41}"/>
              </a:ext>
            </a:extLst>
          </p:cNvPr>
          <p:cNvSpPr txBox="1"/>
          <p:nvPr/>
        </p:nvSpPr>
        <p:spPr>
          <a:xfrm>
            <a:off x="539552" y="120359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Solucionar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1668B4BB-B8FF-C5A9-7ED6-FD5B8669BCC9}"/>
                  </a:ext>
                </a:extLst>
              </p:cNvPr>
              <p:cNvSpPr txBox="1"/>
              <p:nvPr/>
            </p:nvSpPr>
            <p:spPr>
              <a:xfrm>
                <a:off x="1074857" y="1779662"/>
                <a:ext cx="1693284" cy="5732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1668B4BB-B8FF-C5A9-7ED6-FD5B8669B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857" y="1779662"/>
                <a:ext cx="1693284" cy="57323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ACE24FFB-5B48-B415-454D-985C0019A125}"/>
              </a:ext>
            </a:extLst>
          </p:cNvPr>
          <p:cNvSpPr txBox="1"/>
          <p:nvPr/>
        </p:nvSpPr>
        <p:spPr>
          <a:xfrm>
            <a:off x="841086" y="2592302"/>
            <a:ext cx="3578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Analizando la fracción observamos que en el denominador  y en denominador se encuentra la misma parte literal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78025BF-9930-8B67-5CE0-EC6DA7E3999F}"/>
                  </a:ext>
                </a:extLst>
              </p:cNvPr>
              <p:cNvSpPr txBox="1"/>
              <p:nvPr/>
            </p:nvSpPr>
            <p:spPr>
              <a:xfrm>
                <a:off x="906413" y="4309036"/>
                <a:ext cx="1709571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78025BF-9930-8B67-5CE0-EC6DA7E39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413" y="4309036"/>
                <a:ext cx="1709571" cy="5733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adroTexto 9">
            <a:extLst>
              <a:ext uri="{FF2B5EF4-FFF2-40B4-BE49-F238E27FC236}">
                <a16:creationId xmlns:a16="http://schemas.microsoft.com/office/drawing/2014/main" id="{9B578BFF-75EF-ABFC-98B3-7A4425354296}"/>
              </a:ext>
            </a:extLst>
          </p:cNvPr>
          <p:cNvSpPr txBox="1"/>
          <p:nvPr/>
        </p:nvSpPr>
        <p:spPr>
          <a:xfrm>
            <a:off x="5148064" y="98757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Cambio de variable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A1774D50-9D7F-5E94-84B9-1829A28E5B2C}"/>
                  </a:ext>
                </a:extLst>
              </p:cNvPr>
              <p:cNvSpPr txBox="1"/>
              <p:nvPr/>
            </p:nvSpPr>
            <p:spPr>
              <a:xfrm>
                <a:off x="5436096" y="1543929"/>
                <a:ext cx="12070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s-CO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A1774D50-9D7F-5E94-84B9-1829A28E5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1543929"/>
                <a:ext cx="1207061" cy="276999"/>
              </a:xfrm>
              <a:prstGeom prst="rect">
                <a:avLst/>
              </a:prstGeom>
              <a:blipFill>
                <a:blip r:embed="rId4"/>
                <a:stretch>
                  <a:fillRect l="-4545" r="-4545" b="-23913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11EEE2FE-468D-C35B-7106-285541522349}"/>
                  </a:ext>
                </a:extLst>
              </p:cNvPr>
              <p:cNvSpPr txBox="1"/>
              <p:nvPr/>
            </p:nvSpPr>
            <p:spPr>
              <a:xfrm>
                <a:off x="5294518" y="2155131"/>
                <a:ext cx="1321323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=2+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11EEE2FE-468D-C35B-7106-285541522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4518" y="2155131"/>
                <a:ext cx="1321323" cy="5259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7039E5C6-FAEE-3B92-DA58-249236EA3F0F}"/>
                  </a:ext>
                </a:extLst>
              </p:cNvPr>
              <p:cNvSpPr txBox="1"/>
              <p:nvPr/>
            </p:nvSpPr>
            <p:spPr>
              <a:xfrm>
                <a:off x="5436096" y="3344149"/>
                <a:ext cx="1372171" cy="526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𝒅𝑼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MX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𝒅𝒚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</m:oMath>
                  </m:oMathPara>
                </a14:m>
                <a:endParaRPr lang="es-CO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7039E5C6-FAEE-3B92-DA58-249236EA3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3344149"/>
                <a:ext cx="1372171" cy="5261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894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1BDD10-203C-8BA0-78BB-89C36D835F41}"/>
              </a:ext>
            </a:extLst>
          </p:cNvPr>
          <p:cNvSpPr txBox="1"/>
          <p:nvPr/>
        </p:nvSpPr>
        <p:spPr>
          <a:xfrm>
            <a:off x="539552" y="120359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Realizando la sustitución 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1668B4BB-B8FF-C5A9-7ED6-FD5B8669BCC9}"/>
                  </a:ext>
                </a:extLst>
              </p:cNvPr>
              <p:cNvSpPr txBox="1"/>
              <p:nvPr/>
            </p:nvSpPr>
            <p:spPr>
              <a:xfrm>
                <a:off x="1074857" y="1779662"/>
                <a:ext cx="1647887" cy="5261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𝒅𝑼</m:t>
                          </m:r>
                        </m:num>
                        <m:den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s-MX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MX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1668B4BB-B8FF-C5A9-7ED6-FD5B8669B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857" y="1779662"/>
                <a:ext cx="1647887" cy="52617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ACE24FFB-5B48-B415-454D-985C0019A125}"/>
              </a:ext>
            </a:extLst>
          </p:cNvPr>
          <p:cNvSpPr txBox="1"/>
          <p:nvPr/>
        </p:nvSpPr>
        <p:spPr>
          <a:xfrm>
            <a:off x="587950" y="264105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despejando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7C4ECB35-9419-8AFC-D333-3FA879524E54}"/>
                  </a:ext>
                </a:extLst>
              </p:cNvPr>
              <p:cNvSpPr txBox="1"/>
              <p:nvPr/>
            </p:nvSpPr>
            <p:spPr>
              <a:xfrm>
                <a:off x="964798" y="3437881"/>
                <a:ext cx="1647887" cy="5261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𝒅𝑼</m:t>
                          </m:r>
                        </m:num>
                        <m:den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7C4ECB35-9419-8AFC-D333-3FA879524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798" y="3437881"/>
                <a:ext cx="1647887" cy="5261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9400B2C5-8DA5-FA43-54F8-AC357EE2C641}"/>
                  </a:ext>
                </a:extLst>
              </p:cNvPr>
              <p:cNvSpPr txBox="1"/>
              <p:nvPr/>
            </p:nvSpPr>
            <p:spPr>
              <a:xfrm>
                <a:off x="5613080" y="1125179"/>
                <a:ext cx="2402260" cy="5276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𝒅𝑼</m:t>
                          </m:r>
                        </m:num>
                        <m:den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+1+2(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9400B2C5-8DA5-FA43-54F8-AC357EE2C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080" y="1125179"/>
                <a:ext cx="2402260" cy="5276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2E0EA51E-E10C-8018-97F3-6930B14289F5}"/>
                  </a:ext>
                </a:extLst>
              </p:cNvPr>
              <p:cNvSpPr txBox="1"/>
              <p:nvPr/>
            </p:nvSpPr>
            <p:spPr>
              <a:xfrm>
                <a:off x="5175636" y="2308665"/>
                <a:ext cx="1367041" cy="5261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𝒅𝑼</m:t>
                          </m:r>
                        </m:num>
                        <m:den>
                          <m:r>
                            <a:rPr lang="es-MX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s-MX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2E0EA51E-E10C-8018-97F3-6930B14289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636" y="2308665"/>
                <a:ext cx="1367041" cy="5261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Globo: flecha izquierda 15">
            <a:extLst>
              <a:ext uri="{FF2B5EF4-FFF2-40B4-BE49-F238E27FC236}">
                <a16:creationId xmlns:a16="http://schemas.microsoft.com/office/drawing/2014/main" id="{F71229F0-3A23-D644-F55F-BC1B5631BF0F}"/>
              </a:ext>
            </a:extLst>
          </p:cNvPr>
          <p:cNvSpPr/>
          <p:nvPr/>
        </p:nvSpPr>
        <p:spPr>
          <a:xfrm>
            <a:off x="6876256" y="2252940"/>
            <a:ext cx="1872208" cy="608374"/>
          </a:xfrm>
          <a:prstGeom prst="left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Variables separables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966D6DC-DA69-EB2C-EAED-E7EB3BBC3C5D}"/>
              </a:ext>
            </a:extLst>
          </p:cNvPr>
          <p:cNvSpPr txBox="1"/>
          <p:nvPr/>
        </p:nvSpPr>
        <p:spPr>
          <a:xfrm>
            <a:off x="5036168" y="325176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Separando variables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85B93AF1-590E-EE5D-41BC-1AC2F60906A9}"/>
                  </a:ext>
                </a:extLst>
              </p:cNvPr>
              <p:cNvSpPr txBox="1"/>
              <p:nvPr/>
            </p:nvSpPr>
            <p:spPr>
              <a:xfrm>
                <a:off x="5752633" y="3936709"/>
                <a:ext cx="1652953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s-MX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es-MX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85B93AF1-590E-EE5D-41BC-1AC2F60906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633" y="3936709"/>
                <a:ext cx="1652953" cy="5204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947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  <p:bldP spid="3" grpId="0"/>
      <p:bldP spid="15" grpId="0"/>
      <p:bldP spid="16" grpId="0" animBg="1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30149B6-E68B-9617-A320-7AB5CCE99717}"/>
              </a:ext>
            </a:extLst>
          </p:cNvPr>
          <p:cNvSpPr txBox="1"/>
          <p:nvPr/>
        </p:nvSpPr>
        <p:spPr>
          <a:xfrm>
            <a:off x="467544" y="113159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Integrando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C6EC9A06-ABE7-8CC9-2313-0966AF47B027}"/>
                  </a:ext>
                </a:extLst>
              </p:cNvPr>
              <p:cNvSpPr txBox="1"/>
              <p:nvPr/>
            </p:nvSpPr>
            <p:spPr>
              <a:xfrm>
                <a:off x="574212" y="1635646"/>
                <a:ext cx="2111925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s-MX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s-MX" b="1" i="1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  <m:r>
                                <a:rPr lang="es-MX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𝑑𝑈</m:t>
                          </m:r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C6EC9A06-ABE7-8CC9-2313-0966AF47B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12" y="1635646"/>
                <a:ext cx="2111925" cy="7265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9FF0D7A8-5A0B-DBE5-1678-07EEF741B941}"/>
              </a:ext>
            </a:extLst>
          </p:cNvPr>
          <p:cNvSpPr txBox="1"/>
          <p:nvPr/>
        </p:nvSpPr>
        <p:spPr>
          <a:xfrm>
            <a:off x="574212" y="249691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Aplicando sustitución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A08D172-C6E5-ED69-73D5-C87AB5C52B0C}"/>
                  </a:ext>
                </a:extLst>
              </p:cNvPr>
              <p:cNvSpPr txBox="1"/>
              <p:nvPr/>
            </p:nvSpPr>
            <p:spPr>
              <a:xfrm>
                <a:off x="991024" y="3081187"/>
                <a:ext cx="12782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A08D172-C6E5-ED69-73D5-C87AB5C52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24" y="3081187"/>
                <a:ext cx="1278299" cy="276999"/>
              </a:xfrm>
              <a:prstGeom prst="rect">
                <a:avLst/>
              </a:prstGeom>
              <a:blipFill>
                <a:blip r:embed="rId3"/>
                <a:stretch>
                  <a:fillRect l="-4306" r="-4306" b="-6522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0B8FE04C-CB60-25E8-7379-35B7DDE868E8}"/>
                  </a:ext>
                </a:extLst>
              </p:cNvPr>
              <p:cNvSpPr txBox="1"/>
              <p:nvPr/>
            </p:nvSpPr>
            <p:spPr>
              <a:xfrm>
                <a:off x="991023" y="3573125"/>
                <a:ext cx="12782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+1=3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0B8FE04C-CB60-25E8-7379-35B7DDE86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23" y="3573125"/>
                <a:ext cx="1278299" cy="276999"/>
              </a:xfrm>
              <a:prstGeom prst="rect">
                <a:avLst/>
              </a:prstGeom>
              <a:blipFill>
                <a:blip r:embed="rId4"/>
                <a:stretch>
                  <a:fillRect l="-4306" r="-3828" b="-6522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EC3E6C07-C9A9-E10F-A47F-F5A557EF1D6E}"/>
                  </a:ext>
                </a:extLst>
              </p:cNvPr>
              <p:cNvSpPr txBox="1"/>
              <p:nvPr/>
            </p:nvSpPr>
            <p:spPr>
              <a:xfrm>
                <a:off x="814393" y="4065063"/>
                <a:ext cx="1150058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EC3E6C07-C9A9-E10F-A47F-F5A557EF1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93" y="4065063"/>
                <a:ext cx="1150058" cy="5204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1823A94F-0958-1661-E259-2D447E3B0114}"/>
                  </a:ext>
                </a:extLst>
              </p:cNvPr>
              <p:cNvSpPr txBox="1"/>
              <p:nvPr/>
            </p:nvSpPr>
            <p:spPr>
              <a:xfrm>
                <a:off x="5107309" y="1131590"/>
                <a:ext cx="1178912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𝑑𝑊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1823A94F-0958-1661-E259-2D447E3B0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309" y="1131590"/>
                <a:ext cx="1178912" cy="5259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uadroTexto 12">
            <a:extLst>
              <a:ext uri="{FF2B5EF4-FFF2-40B4-BE49-F238E27FC236}">
                <a16:creationId xmlns:a16="http://schemas.microsoft.com/office/drawing/2014/main" id="{B9FB331C-6A8A-2BCF-7617-CF30792A9011}"/>
              </a:ext>
            </a:extLst>
          </p:cNvPr>
          <p:cNvSpPr txBox="1"/>
          <p:nvPr/>
        </p:nvSpPr>
        <p:spPr>
          <a:xfrm>
            <a:off x="4990077" y="186010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Realizando la sustitución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5EE5CBCC-78DF-57E2-755B-0143B41AB4DB}"/>
                  </a:ext>
                </a:extLst>
              </p:cNvPr>
              <p:cNvSpPr txBox="1"/>
              <p:nvPr/>
            </p:nvSpPr>
            <p:spPr>
              <a:xfrm>
                <a:off x="5144005" y="2476369"/>
                <a:ext cx="2503827" cy="8675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den>
                          </m:f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5EE5CBCC-78DF-57E2-755B-0143B41AB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4005" y="2476369"/>
                <a:ext cx="2503827" cy="86754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9355574E-9576-9E1E-6869-2183FB283369}"/>
                  </a:ext>
                </a:extLst>
              </p:cNvPr>
              <p:cNvSpPr txBox="1"/>
              <p:nvPr/>
            </p:nvSpPr>
            <p:spPr>
              <a:xfrm>
                <a:off x="5163269" y="3565956"/>
                <a:ext cx="2526910" cy="8675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den>
                          </m:f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9355574E-9576-9E1E-6869-2183FB2833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269" y="3565956"/>
                <a:ext cx="2526910" cy="86754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962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A3F30018-E4AC-4F84-BEFB-AEC0FF9BE7FD}"/>
                  </a:ext>
                </a:extLst>
              </p:cNvPr>
              <p:cNvSpPr txBox="1"/>
              <p:nvPr/>
            </p:nvSpPr>
            <p:spPr>
              <a:xfrm>
                <a:off x="755576" y="1347614"/>
                <a:ext cx="2122952" cy="8693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num>
                                <m:den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den>
                          </m:f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A3F30018-E4AC-4F84-BEFB-AEC0FF9BE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347614"/>
                <a:ext cx="2122952" cy="86934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AC3AC3FE-5E39-55C9-A696-593CE05E9000}"/>
                  </a:ext>
                </a:extLst>
              </p:cNvPr>
              <p:cNvSpPr txBox="1"/>
              <p:nvPr/>
            </p:nvSpPr>
            <p:spPr>
              <a:xfrm>
                <a:off x="899592" y="2571750"/>
                <a:ext cx="2099869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den>
                          </m:f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AC3AC3FE-5E39-55C9-A696-593CE05E90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571750"/>
                <a:ext cx="2099869" cy="7265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5AE8E0ED-F3DB-19A6-1C6B-390D3100C4DB}"/>
                  </a:ext>
                </a:extLst>
              </p:cNvPr>
              <p:cNvSpPr txBox="1"/>
              <p:nvPr/>
            </p:nvSpPr>
            <p:spPr>
              <a:xfrm>
                <a:off x="569500" y="3655060"/>
                <a:ext cx="2631810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num>
                                <m:den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den>
                              </m:f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den>
                              </m:f>
                            </m:e>
                          </m:d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𝑑𝑊</m:t>
                          </m:r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5AE8E0ED-F3DB-19A6-1C6B-390D3100C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00" y="3655060"/>
                <a:ext cx="2631810" cy="7265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ADC9D20E-6B48-DE34-3D03-FFA54C1FFD7B}"/>
                  </a:ext>
                </a:extLst>
              </p:cNvPr>
              <p:cNvSpPr txBox="1"/>
              <p:nvPr/>
            </p:nvSpPr>
            <p:spPr>
              <a:xfrm>
                <a:off x="5220072" y="1051752"/>
                <a:ext cx="2531399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den>
                              </m:f>
                            </m:e>
                          </m:d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𝑑𝑊</m:t>
                          </m:r>
                        </m:e>
                      </m:nary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ADC9D20E-6B48-DE34-3D03-FFA54C1FFD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1051752"/>
                <a:ext cx="2531399" cy="7265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928816E6-F3BE-B5E3-9978-DBD8213CF933}"/>
                  </a:ext>
                </a:extLst>
              </p:cNvPr>
              <p:cNvSpPr txBox="1"/>
              <p:nvPr/>
            </p:nvSpPr>
            <p:spPr>
              <a:xfrm>
                <a:off x="5129566" y="2054654"/>
                <a:ext cx="2812821" cy="8803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𝑑𝑊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brk/>
                                </m:r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f>
                                    <m:fPr>
                                      <m:ctrlP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  <m:t>𝑑𝑊</m:t>
                                      </m:r>
                                    </m:num>
                                    <m:den>
                                      <m: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den>
                                  </m:f>
                                </m:e>
                              </m:nary>
                            </m:e>
                          </m:nary>
                        </m:e>
                      </m:d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928816E6-F3BE-B5E3-9978-DBD8213CF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9566" y="2054654"/>
                <a:ext cx="2812821" cy="8803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44AB3BFE-3548-DFDC-4788-788C1A5F5452}"/>
                  </a:ext>
                </a:extLst>
              </p:cNvPr>
              <p:cNvSpPr txBox="1"/>
              <p:nvPr/>
            </p:nvSpPr>
            <p:spPr>
              <a:xfrm>
                <a:off x="5436096" y="3318210"/>
                <a:ext cx="2812821" cy="8803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𝑑𝑊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brk/>
                                </m:r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f>
                                    <m:fPr>
                                      <m:ctrlP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  <m:t>𝑑𝑊</m:t>
                                      </m:r>
                                    </m:num>
                                    <m:den>
                                      <m:r>
                                        <a:rPr lang="es-MX" b="0" i="1" smtClean="0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den>
                                  </m:f>
                                </m:e>
                              </m:nary>
                            </m:e>
                          </m:nary>
                        </m:e>
                      </m:d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=9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44AB3BFE-3548-DFDC-4788-788C1A5F54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3318210"/>
                <a:ext cx="2812821" cy="8803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9339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BE6FEF6E-CAC4-F0A9-BB94-76720D758158}"/>
                  </a:ext>
                </a:extLst>
              </p:cNvPr>
              <p:cNvSpPr txBox="1"/>
              <p:nvPr/>
            </p:nvSpPr>
            <p:spPr>
              <a:xfrm>
                <a:off x="504226" y="1779662"/>
                <a:ext cx="34116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1−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𝐿𝑛</m:t>
                      </m:r>
                      <m:d>
                        <m:d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BE6FEF6E-CAC4-F0A9-BB94-76720D758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26" y="1779662"/>
                <a:ext cx="3411640" cy="276999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85D6CF3E-BC11-CE67-78D2-F78C1DCEC2E3}"/>
                  </a:ext>
                </a:extLst>
              </p:cNvPr>
              <p:cNvSpPr txBox="1"/>
              <p:nvPr/>
            </p:nvSpPr>
            <p:spPr>
              <a:xfrm>
                <a:off x="153063" y="2346434"/>
                <a:ext cx="415017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s-MX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−1−2</m:t>
                      </m:r>
                      <m:r>
                        <a:rPr lang="es-MX" sz="1600" i="1">
                          <a:latin typeface="Cambria Math" panose="02040503050406030204" pitchFamily="18" charset="0"/>
                        </a:rPr>
                        <m:t>𝐿𝑛</m:t>
                      </m:r>
                      <m:d>
                        <m:dPr>
                          <m:ctrlPr>
                            <a:rPr lang="es-MX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es-MX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s-MX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MX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MX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O" sz="1600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85D6CF3E-BC11-CE67-78D2-F78C1DCEC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063" y="2346434"/>
                <a:ext cx="4150175" cy="246221"/>
              </a:xfrm>
              <a:prstGeom prst="rect">
                <a:avLst/>
              </a:prstGeom>
              <a:blipFill>
                <a:blip r:embed="rId3"/>
                <a:stretch>
                  <a:fillRect l="-587" r="-441" b="-25000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7ADE8A16-DC37-F18D-1510-B04FEB09AF05}"/>
                  </a:ext>
                </a:extLst>
              </p:cNvPr>
              <p:cNvSpPr txBox="1"/>
              <p:nvPr/>
            </p:nvSpPr>
            <p:spPr>
              <a:xfrm>
                <a:off x="123678" y="3665246"/>
                <a:ext cx="380956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−1−2</m:t>
                      </m:r>
                      <m:r>
                        <a:rPr lang="es-MX" sz="1600" i="1">
                          <a:latin typeface="Cambria Math" panose="02040503050406030204" pitchFamily="18" charset="0"/>
                        </a:rPr>
                        <m:t>𝐿𝑛</m:t>
                      </m:r>
                      <m:d>
                        <m:dPr>
                          <m:ctrlPr>
                            <a:rPr lang="es-MX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s-MX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O" sz="1600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7ADE8A16-DC37-F18D-1510-B04FEB09AF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678" y="3665246"/>
                <a:ext cx="3809568" cy="246221"/>
              </a:xfrm>
              <a:prstGeom prst="rect">
                <a:avLst/>
              </a:prstGeom>
              <a:blipFill>
                <a:blip r:embed="rId4"/>
                <a:stretch>
                  <a:fillRect l="-640" r="-640" b="-21951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A98E838C-4878-A15A-5676-4C740D0BFD7E}"/>
                  </a:ext>
                </a:extLst>
              </p:cNvPr>
              <p:cNvSpPr txBox="1"/>
              <p:nvPr/>
            </p:nvSpPr>
            <p:spPr>
              <a:xfrm>
                <a:off x="578852" y="1152747"/>
                <a:ext cx="23499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𝐿𝑛</m:t>
                      </m:r>
                      <m:d>
                        <m:d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A98E838C-4878-A15A-5676-4C740D0BFD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852" y="1152747"/>
                <a:ext cx="2349939" cy="276999"/>
              </a:xfrm>
              <a:prstGeom prst="rect">
                <a:avLst/>
              </a:prstGeom>
              <a:blipFill>
                <a:blip r:embed="rId5"/>
                <a:stretch>
                  <a:fillRect l="-2078" r="-1558" b="-6522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9B7048B5-F702-44DE-5493-56B30A0BDE55}"/>
                  </a:ext>
                </a:extLst>
              </p:cNvPr>
              <p:cNvSpPr txBox="1"/>
              <p:nvPr/>
            </p:nvSpPr>
            <p:spPr>
              <a:xfrm>
                <a:off x="4745693" y="2871620"/>
                <a:ext cx="380033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s-MX" sz="1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𝑳𝒏</m:t>
                      </m:r>
                      <m:d>
                        <m:dPr>
                          <m:ctrlP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MX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𝟒𝟗</m:t>
                      </m:r>
                      <m:r>
                        <a:rPr lang="es-MX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s-CO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9B7048B5-F702-44DE-5493-56B30A0BDE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5693" y="2871620"/>
                <a:ext cx="3800335" cy="246221"/>
              </a:xfrm>
              <a:prstGeom prst="rect">
                <a:avLst/>
              </a:prstGeom>
              <a:blipFill>
                <a:blip r:embed="rId6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668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VARIABLES SEPARABLES</a:t>
            </a:r>
            <a:endParaRPr lang="es-C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212437F-7E71-C55C-09B1-6D3D5D679856}"/>
              </a:ext>
            </a:extLst>
          </p:cNvPr>
          <p:cNvSpPr txBox="1"/>
          <p:nvPr/>
        </p:nvSpPr>
        <p:spPr>
          <a:xfrm>
            <a:off x="683568" y="771550"/>
            <a:ext cx="2653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b="1" dirty="0"/>
              <a:t>ACTIVIDAD </a:t>
            </a:r>
            <a:endParaRPr lang="es-CO" sz="4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E82CA84-8C63-5721-F9C0-6B42D81D44B5}"/>
              </a:ext>
            </a:extLst>
          </p:cNvPr>
          <p:cNvSpPr txBox="1"/>
          <p:nvPr/>
        </p:nvSpPr>
        <p:spPr>
          <a:xfrm>
            <a:off x="467544" y="1635646"/>
            <a:ext cx="3553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Resolver las siguientes ecuaciones diferenciales</a:t>
            </a:r>
            <a:endParaRPr lang="es-CO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E105BE47-A29E-278C-B5D2-D2D53B317030}"/>
                  </a:ext>
                </a:extLst>
              </p:cNvPr>
              <p:cNvSpPr txBox="1"/>
              <p:nvPr/>
            </p:nvSpPr>
            <p:spPr>
              <a:xfrm>
                <a:off x="932183" y="3009763"/>
                <a:ext cx="2822889" cy="8916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s-CO" sz="2800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E105BE47-A29E-278C-B5D2-D2D53B3170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183" y="3009763"/>
                <a:ext cx="2822889" cy="8916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BC1B34CA-77FE-6FC6-1B06-ACBFAB62BB28}"/>
                  </a:ext>
                </a:extLst>
              </p:cNvPr>
              <p:cNvSpPr txBox="1"/>
              <p:nvPr/>
            </p:nvSpPr>
            <p:spPr>
              <a:xfrm>
                <a:off x="5129401" y="1275606"/>
                <a:ext cx="2822889" cy="8916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sz="2800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BC1B34CA-77FE-6FC6-1B06-ACBFAB62B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9401" y="1275606"/>
                <a:ext cx="2822889" cy="8916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9A04EA6C-1351-BEED-EF7D-B749AF52ED88}"/>
                  </a:ext>
                </a:extLst>
              </p:cNvPr>
              <p:cNvSpPr txBox="1"/>
              <p:nvPr/>
            </p:nvSpPr>
            <p:spPr>
              <a:xfrm>
                <a:off x="5353582" y="3009772"/>
                <a:ext cx="2822889" cy="8916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s-CO" sz="2800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9A04EA6C-1351-BEED-EF7D-B749AF52E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582" y="3009772"/>
                <a:ext cx="2822889" cy="8916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327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lindro 3">
            <a:extLst>
              <a:ext uri="{FF2B5EF4-FFF2-40B4-BE49-F238E27FC236}">
                <a16:creationId xmlns:a16="http://schemas.microsoft.com/office/drawing/2014/main" id="{97C27C6D-EC18-303B-99A6-5B5A1D3B837C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9E3464-71DB-D025-9E8B-CA922C6FE29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HOMOGENEAS</a:t>
            </a:r>
            <a:endParaRPr lang="es-CO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E11DDC1-7A96-3494-7CCD-04BABC19BAA1}"/>
              </a:ext>
            </a:extLst>
          </p:cNvPr>
          <p:cNvSpPr txBox="1"/>
          <p:nvPr/>
        </p:nvSpPr>
        <p:spPr>
          <a:xfrm>
            <a:off x="539552" y="120359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En la  Ecuaciones Diferenciales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DFEC61A9-E0EE-6340-3349-3B63168B4016}"/>
                  </a:ext>
                </a:extLst>
              </p:cNvPr>
              <p:cNvSpPr txBox="1"/>
              <p:nvPr/>
            </p:nvSpPr>
            <p:spPr>
              <a:xfrm>
                <a:off x="755576" y="2294751"/>
                <a:ext cx="2541593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DFEC61A9-E0EE-6340-3349-3B63168B40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294751"/>
                <a:ext cx="2541593" cy="6223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uadroTexto 5">
            <a:extLst>
              <a:ext uri="{FF2B5EF4-FFF2-40B4-BE49-F238E27FC236}">
                <a16:creationId xmlns:a16="http://schemas.microsoft.com/office/drawing/2014/main" id="{7B55F752-4365-1B36-9172-F06671AA4947}"/>
              </a:ext>
            </a:extLst>
          </p:cNvPr>
          <p:cNvSpPr txBox="1"/>
          <p:nvPr/>
        </p:nvSpPr>
        <p:spPr>
          <a:xfrm>
            <a:off x="730228" y="3315843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Si se tiene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09BAA371-A6A1-04A4-8260-B6C2442413BE}"/>
                  </a:ext>
                </a:extLst>
              </p:cNvPr>
              <p:cNvSpPr txBox="1"/>
              <p:nvPr/>
            </p:nvSpPr>
            <p:spPr>
              <a:xfrm>
                <a:off x="226228" y="4083918"/>
                <a:ext cx="36316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MX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MX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09BAA371-A6A1-04A4-8260-B6C2442413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28" y="4083918"/>
                <a:ext cx="3631635" cy="276999"/>
              </a:xfrm>
              <a:prstGeom prst="rect">
                <a:avLst/>
              </a:prstGeom>
              <a:blipFill>
                <a:blip r:embed="rId3"/>
                <a:stretch>
                  <a:fillRect l="-503" t="-2222" r="-168" b="-35556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3D5D0366-2060-57EE-58D4-FEDD73B40D4B}"/>
              </a:ext>
            </a:extLst>
          </p:cNvPr>
          <p:cNvSpPr txBox="1"/>
          <p:nvPr/>
        </p:nvSpPr>
        <p:spPr>
          <a:xfrm>
            <a:off x="5292024" y="943354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Planteamos el sistema lineal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0B02898B-5FD4-AB73-E09E-963F59F20C0A}"/>
                  </a:ext>
                </a:extLst>
              </p:cNvPr>
              <p:cNvSpPr txBox="1"/>
              <p:nvPr/>
            </p:nvSpPr>
            <p:spPr>
              <a:xfrm>
                <a:off x="5361025" y="1821260"/>
                <a:ext cx="19503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MX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MX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0B02898B-5FD4-AB73-E09E-963F59F20C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025" y="1821260"/>
                <a:ext cx="1950341" cy="276999"/>
              </a:xfrm>
              <a:prstGeom prst="rect">
                <a:avLst/>
              </a:prstGeom>
              <a:blipFill>
                <a:blip r:embed="rId4"/>
                <a:stretch>
                  <a:fillRect l="-1250" r="-2500" b="-26667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36E0BF35-1974-91F7-4D14-2B602FF21BF9}"/>
                  </a:ext>
                </a:extLst>
              </p:cNvPr>
              <p:cNvSpPr txBox="1"/>
              <p:nvPr/>
            </p:nvSpPr>
            <p:spPr>
              <a:xfrm>
                <a:off x="5361025" y="2294751"/>
                <a:ext cx="19663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MX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MX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36E0BF35-1974-91F7-4D14-2B602FF21B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025" y="2294751"/>
                <a:ext cx="1966308" cy="276999"/>
              </a:xfrm>
              <a:prstGeom prst="rect">
                <a:avLst/>
              </a:prstGeom>
              <a:blipFill>
                <a:blip r:embed="rId5"/>
                <a:stretch>
                  <a:fillRect l="-1238" r="-2477" b="-23913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uadroTexto 10">
            <a:extLst>
              <a:ext uri="{FF2B5EF4-FFF2-40B4-BE49-F238E27FC236}">
                <a16:creationId xmlns:a16="http://schemas.microsoft.com/office/drawing/2014/main" id="{E15972D7-C3E8-0439-648F-63C668772B73}"/>
              </a:ext>
            </a:extLst>
          </p:cNvPr>
          <p:cNvSpPr txBox="1"/>
          <p:nvPr/>
        </p:nvSpPr>
        <p:spPr>
          <a:xfrm>
            <a:off x="5292024" y="287102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Lo cual es equivalente a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A2ED773E-B4F1-E8AB-B944-F699246E61D9}"/>
                  </a:ext>
                </a:extLst>
              </p:cNvPr>
              <p:cNvSpPr txBox="1"/>
              <p:nvPr/>
            </p:nvSpPr>
            <p:spPr>
              <a:xfrm>
                <a:off x="5361025" y="3748926"/>
                <a:ext cx="17195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MX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A2ED773E-B4F1-E8AB-B944-F699246E6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025" y="3748926"/>
                <a:ext cx="1719509" cy="276999"/>
              </a:xfrm>
              <a:prstGeom prst="rect">
                <a:avLst/>
              </a:prstGeom>
              <a:blipFill>
                <a:blip r:embed="rId6"/>
                <a:stretch>
                  <a:fillRect l="-1413" r="-707" b="-26667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5E7CF4DD-1D87-554A-11A5-2EC056DBD2E4}"/>
                  </a:ext>
                </a:extLst>
              </p:cNvPr>
              <p:cNvSpPr txBox="1"/>
              <p:nvPr/>
            </p:nvSpPr>
            <p:spPr>
              <a:xfrm>
                <a:off x="5361025" y="4222417"/>
                <a:ext cx="17354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MX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MX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5E7CF4DD-1D87-554A-11A5-2EC056DBD2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025" y="4222417"/>
                <a:ext cx="1735475" cy="276999"/>
              </a:xfrm>
              <a:prstGeom prst="rect">
                <a:avLst/>
              </a:prstGeom>
              <a:blipFill>
                <a:blip r:embed="rId7"/>
                <a:stretch>
                  <a:fillRect l="-1404" r="-702" b="-26667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857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B2C3639-399B-9AF9-2F93-C127BD58C9B1}"/>
              </a:ext>
            </a:extLst>
          </p:cNvPr>
          <p:cNvSpPr txBox="1"/>
          <p:nvPr/>
        </p:nvSpPr>
        <p:spPr>
          <a:xfrm>
            <a:off x="899592" y="120359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El cual tiene como solución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409A68E3-E4AB-A9DA-750F-37522DDBDDD6}"/>
                  </a:ext>
                </a:extLst>
              </p:cNvPr>
              <p:cNvSpPr txBox="1"/>
              <p:nvPr/>
            </p:nvSpPr>
            <p:spPr>
              <a:xfrm>
                <a:off x="991231" y="1995687"/>
                <a:ext cx="6295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409A68E3-E4AB-A9DA-750F-37522DDBDD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231" y="1995687"/>
                <a:ext cx="629531" cy="276999"/>
              </a:xfrm>
              <a:prstGeom prst="rect">
                <a:avLst/>
              </a:prstGeom>
              <a:blipFill>
                <a:blip r:embed="rId2"/>
                <a:stretch>
                  <a:fillRect l="-4854" r="-4854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580E0A1D-9A34-6B8C-4D6B-D975430DB8A2}"/>
                  </a:ext>
                </a:extLst>
              </p:cNvPr>
              <p:cNvSpPr txBox="1"/>
              <p:nvPr/>
            </p:nvSpPr>
            <p:spPr>
              <a:xfrm>
                <a:off x="2195736" y="1995686"/>
                <a:ext cx="6345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580E0A1D-9A34-6B8C-4D6B-D975430DB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995686"/>
                <a:ext cx="634533" cy="276999"/>
              </a:xfrm>
              <a:prstGeom prst="rect">
                <a:avLst/>
              </a:prstGeom>
              <a:blipFill>
                <a:blip r:embed="rId3"/>
                <a:stretch>
                  <a:fillRect l="-8654" t="-2174" r="-11538" b="-32609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uadroTexto 4">
            <a:extLst>
              <a:ext uri="{FF2B5EF4-FFF2-40B4-BE49-F238E27FC236}">
                <a16:creationId xmlns:a16="http://schemas.microsoft.com/office/drawing/2014/main" id="{CBE5A850-4691-EB46-536A-5751BA6BEAFB}"/>
              </a:ext>
            </a:extLst>
          </p:cNvPr>
          <p:cNvSpPr txBox="1"/>
          <p:nvPr/>
        </p:nvSpPr>
        <p:spPr>
          <a:xfrm>
            <a:off x="824577" y="2549229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Planteamos la sustitución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4368AA53-9135-A842-BC42-51517FF31220}"/>
                  </a:ext>
                </a:extLst>
              </p:cNvPr>
              <p:cNvSpPr txBox="1"/>
              <p:nvPr/>
            </p:nvSpPr>
            <p:spPr>
              <a:xfrm>
                <a:off x="1475656" y="3144370"/>
                <a:ext cx="10615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4368AA53-9135-A842-BC42-51517FF31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3144370"/>
                <a:ext cx="1061573" cy="276999"/>
              </a:xfrm>
              <a:prstGeom prst="rect">
                <a:avLst/>
              </a:prstGeom>
              <a:blipFill>
                <a:blip r:embed="rId4"/>
                <a:stretch>
                  <a:fillRect l="-2874" t="-2222" r="-6897" b="-35556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96F9AF1E-7879-3480-E18B-22F2CD7570E8}"/>
                  </a:ext>
                </a:extLst>
              </p:cNvPr>
              <p:cNvSpPr txBox="1"/>
              <p:nvPr/>
            </p:nvSpPr>
            <p:spPr>
              <a:xfrm>
                <a:off x="1475656" y="3617861"/>
                <a:ext cx="105535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96F9AF1E-7879-3480-E18B-22F2CD757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3617861"/>
                <a:ext cx="1055354" cy="276999"/>
              </a:xfrm>
              <a:prstGeom prst="rect">
                <a:avLst/>
              </a:prstGeom>
              <a:blipFill>
                <a:blip r:embed="rId5"/>
                <a:stretch>
                  <a:fillRect l="-5202" t="-2174" r="-6936" b="-32609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36ED0D23-FDD7-F68E-E841-F809BF00A223}"/>
                  </a:ext>
                </a:extLst>
              </p:cNvPr>
              <p:cNvSpPr txBox="1"/>
              <p:nvPr/>
            </p:nvSpPr>
            <p:spPr>
              <a:xfrm>
                <a:off x="6012160" y="1099439"/>
                <a:ext cx="9055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s-MX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𝑑𝑋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36ED0D23-FDD7-F68E-E841-F809BF00A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1099439"/>
                <a:ext cx="905504" cy="276999"/>
              </a:xfrm>
              <a:prstGeom prst="rect">
                <a:avLst/>
              </a:prstGeom>
              <a:blipFill>
                <a:blip r:embed="rId6"/>
                <a:stretch>
                  <a:fillRect l="-6040" r="-6040" b="-6522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8695B699-081D-027F-67E5-57310A37F8C8}"/>
                  </a:ext>
                </a:extLst>
              </p:cNvPr>
              <p:cNvSpPr txBox="1"/>
              <p:nvPr/>
            </p:nvSpPr>
            <p:spPr>
              <a:xfrm>
                <a:off x="6012160" y="1572930"/>
                <a:ext cx="8992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s-MX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𝑑𝑌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8695B699-081D-027F-67E5-57310A37F8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1572930"/>
                <a:ext cx="899284" cy="276999"/>
              </a:xfrm>
              <a:prstGeom prst="rect">
                <a:avLst/>
              </a:prstGeom>
              <a:blipFill>
                <a:blip r:embed="rId7"/>
                <a:stretch>
                  <a:fillRect l="-6081" r="-5405" b="-26667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adroTexto 9">
            <a:extLst>
              <a:ext uri="{FF2B5EF4-FFF2-40B4-BE49-F238E27FC236}">
                <a16:creationId xmlns:a16="http://schemas.microsoft.com/office/drawing/2014/main" id="{FF8270B3-856A-049B-509B-0808DCED0057}"/>
              </a:ext>
            </a:extLst>
          </p:cNvPr>
          <p:cNvSpPr txBox="1"/>
          <p:nvPr/>
        </p:nvSpPr>
        <p:spPr>
          <a:xfrm>
            <a:off x="5505656" y="2046421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Reemplazaos en la ecuación diferencial dada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80546955-D08F-2FB2-3F8B-D07124A549F9}"/>
                  </a:ext>
                </a:extLst>
              </p:cNvPr>
              <p:cNvSpPr txBox="1"/>
              <p:nvPr/>
            </p:nvSpPr>
            <p:spPr>
              <a:xfrm>
                <a:off x="5505656" y="2889244"/>
                <a:ext cx="2541593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80546955-D08F-2FB2-3F8B-D07124A54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656" y="2889244"/>
                <a:ext cx="2541593" cy="6223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DC8F112F-72B8-C5A3-4F82-9F6918EE19BF}"/>
                  </a:ext>
                </a:extLst>
              </p:cNvPr>
              <p:cNvSpPr txBox="1"/>
              <p:nvPr/>
            </p:nvSpPr>
            <p:spPr>
              <a:xfrm>
                <a:off x="5006659" y="3972849"/>
                <a:ext cx="3809569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𝑑𝑌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DC8F112F-72B8-C5A3-4F82-9F6918EE1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6659" y="3972849"/>
                <a:ext cx="3809569" cy="6223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ilindro 12">
            <a:extLst>
              <a:ext uri="{FF2B5EF4-FFF2-40B4-BE49-F238E27FC236}">
                <a16:creationId xmlns:a16="http://schemas.microsoft.com/office/drawing/2014/main" id="{37FC461E-FB97-74F4-0602-1BCFAB150A97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34D604D-9CDD-2021-8C63-EDEA4C616E89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HOMOGENEAS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6569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lindro 1">
            <a:extLst>
              <a:ext uri="{FF2B5EF4-FFF2-40B4-BE49-F238E27FC236}">
                <a16:creationId xmlns:a16="http://schemas.microsoft.com/office/drawing/2014/main" id="{868678C4-4564-A0E6-977E-5631E4E4701B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95619DD5-BA62-31C7-030F-7B4A59EF1EAE}"/>
                  </a:ext>
                </a:extLst>
              </p:cNvPr>
              <p:cNvSpPr txBox="1"/>
              <p:nvPr/>
            </p:nvSpPr>
            <p:spPr>
              <a:xfrm>
                <a:off x="323528" y="1131590"/>
                <a:ext cx="3997633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𝑑𝑌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95619DD5-BA62-31C7-030F-7B4A59EF1E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131590"/>
                <a:ext cx="3997633" cy="6223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57ECA7F2-7798-8B8C-2479-1D850B44018A}"/>
                  </a:ext>
                </a:extLst>
              </p:cNvPr>
              <p:cNvSpPr txBox="1"/>
              <p:nvPr/>
            </p:nvSpPr>
            <p:spPr>
              <a:xfrm>
                <a:off x="391276" y="2355726"/>
                <a:ext cx="3997633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𝑑𝑌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57ECA7F2-7798-8B8C-2479-1D850B440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276" y="2355726"/>
                <a:ext cx="3997633" cy="6223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77E7B804-859C-EE05-B4C5-A2BA09F600E8}"/>
                  </a:ext>
                </a:extLst>
              </p:cNvPr>
              <p:cNvSpPr txBox="1"/>
              <p:nvPr/>
            </p:nvSpPr>
            <p:spPr>
              <a:xfrm>
                <a:off x="253957" y="3700735"/>
                <a:ext cx="4067204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𝑑𝑌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+(</m:t>
                              </m:r>
                              <m:sSub>
                                <m:sSub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+(</m:t>
                              </m:r>
                              <m:sSub>
                                <m:sSub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77E7B804-859C-EE05-B4C5-A2BA09F60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957" y="3700735"/>
                <a:ext cx="4067204" cy="622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9EFDA3A2-68B9-6C7C-52A3-1FE2F9308150}"/>
                  </a:ext>
                </a:extLst>
              </p:cNvPr>
              <p:cNvSpPr txBox="1"/>
              <p:nvPr/>
            </p:nvSpPr>
            <p:spPr>
              <a:xfrm>
                <a:off x="5004048" y="1389939"/>
                <a:ext cx="2711191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𝑑𝑌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+(0)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+(0)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9EFDA3A2-68B9-6C7C-52A3-1FE2F9308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1389939"/>
                <a:ext cx="2711191" cy="6223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D5AEEE6B-DE84-3E2E-0D3C-39634F9EF3BE}"/>
                  </a:ext>
                </a:extLst>
              </p:cNvPr>
              <p:cNvSpPr txBox="1"/>
              <p:nvPr/>
            </p:nvSpPr>
            <p:spPr>
              <a:xfrm>
                <a:off x="5302206" y="2478233"/>
                <a:ext cx="2114873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𝑑𝑌</m:t>
                          </m:r>
                        </m:num>
                        <m:den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s-MX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D5AEEE6B-DE84-3E2E-0D3C-39634F9EF3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206" y="2478233"/>
                <a:ext cx="2114873" cy="6223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Globo: flecha hacia arriba 7">
            <a:extLst>
              <a:ext uri="{FF2B5EF4-FFF2-40B4-BE49-F238E27FC236}">
                <a16:creationId xmlns:a16="http://schemas.microsoft.com/office/drawing/2014/main" id="{2E1073AC-0F49-FA08-7A3C-BEDF7F07A0D9}"/>
              </a:ext>
            </a:extLst>
          </p:cNvPr>
          <p:cNvSpPr/>
          <p:nvPr/>
        </p:nvSpPr>
        <p:spPr>
          <a:xfrm>
            <a:off x="5302206" y="3243535"/>
            <a:ext cx="2880320" cy="1079550"/>
          </a:xfrm>
          <a:prstGeom prst="up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ECUACION DIFERENCIAL HOMOGENEA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167DB91-54FC-8FD7-BEAB-686B1075944C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HOMOGENEAS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4656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lindro 1">
            <a:extLst>
              <a:ext uri="{FF2B5EF4-FFF2-40B4-BE49-F238E27FC236}">
                <a16:creationId xmlns:a16="http://schemas.microsoft.com/office/drawing/2014/main" id="{F358F04B-D7D5-3250-2AEA-B759FE0137DA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F88D58FC-298A-D876-C56C-36022DAC3AAA}"/>
                  </a:ext>
                </a:extLst>
              </p:cNvPr>
              <p:cNvSpPr txBox="1"/>
              <p:nvPr/>
            </p:nvSpPr>
            <p:spPr>
              <a:xfrm>
                <a:off x="1115616" y="1059582"/>
                <a:ext cx="1880963" cy="6369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F88D58FC-298A-D876-C56C-36022DAC3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059582"/>
                <a:ext cx="1880963" cy="6369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uadroTexto 3">
            <a:extLst>
              <a:ext uri="{FF2B5EF4-FFF2-40B4-BE49-F238E27FC236}">
                <a16:creationId xmlns:a16="http://schemas.microsoft.com/office/drawing/2014/main" id="{52E583EA-5458-410F-E4FE-20FA21799B67}"/>
              </a:ext>
            </a:extLst>
          </p:cNvPr>
          <p:cNvSpPr txBox="1"/>
          <p:nvPr/>
        </p:nvSpPr>
        <p:spPr>
          <a:xfrm>
            <a:off x="1000161" y="2056995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Planteamos el sistema lineal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444BEE3D-1FD1-F5FA-462E-424B4D2C8182}"/>
                  </a:ext>
                </a:extLst>
              </p:cNvPr>
              <p:cNvSpPr txBox="1"/>
              <p:nvPr/>
            </p:nvSpPr>
            <p:spPr>
              <a:xfrm>
                <a:off x="1069162" y="2934901"/>
                <a:ext cx="15546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s-MX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444BEE3D-1FD1-F5FA-462E-424B4D2C8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162" y="2934901"/>
                <a:ext cx="1554656" cy="276999"/>
              </a:xfrm>
              <a:prstGeom prst="rect">
                <a:avLst/>
              </a:prstGeom>
              <a:blipFill>
                <a:blip r:embed="rId3"/>
                <a:stretch>
                  <a:fillRect l="-3137" r="-3529" b="-23913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F6C1509C-DF0D-1085-BFA5-F1243576AFF6}"/>
                  </a:ext>
                </a:extLst>
              </p:cNvPr>
              <p:cNvSpPr txBox="1"/>
              <p:nvPr/>
            </p:nvSpPr>
            <p:spPr>
              <a:xfrm>
                <a:off x="1069162" y="3408392"/>
                <a:ext cx="15546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s-MX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F6C1509C-DF0D-1085-BFA5-F1243576AF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162" y="3408392"/>
                <a:ext cx="1554656" cy="276999"/>
              </a:xfrm>
              <a:prstGeom prst="rect">
                <a:avLst/>
              </a:prstGeom>
              <a:blipFill>
                <a:blip r:embed="rId4"/>
                <a:stretch>
                  <a:fillRect l="-1961" r="-3529" b="-23913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adroTexto 6">
            <a:extLst>
              <a:ext uri="{FF2B5EF4-FFF2-40B4-BE49-F238E27FC236}">
                <a16:creationId xmlns:a16="http://schemas.microsoft.com/office/drawing/2014/main" id="{00C4E595-9209-7E98-8B37-82121D66C28E}"/>
              </a:ext>
            </a:extLst>
          </p:cNvPr>
          <p:cNvSpPr txBox="1"/>
          <p:nvPr/>
        </p:nvSpPr>
        <p:spPr>
          <a:xfrm>
            <a:off x="5415793" y="1081853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Lo cual es equivalente a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AA959DAD-4E82-656C-2B9D-9385A7327380}"/>
                  </a:ext>
                </a:extLst>
              </p:cNvPr>
              <p:cNvSpPr txBox="1"/>
              <p:nvPr/>
            </p:nvSpPr>
            <p:spPr>
              <a:xfrm>
                <a:off x="5652120" y="1656677"/>
                <a:ext cx="11507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AA959DAD-4E82-656C-2B9D-9385A7327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1656677"/>
                <a:ext cx="1150700" cy="276999"/>
              </a:xfrm>
              <a:prstGeom prst="rect">
                <a:avLst/>
              </a:prstGeom>
              <a:blipFill>
                <a:blip r:embed="rId5"/>
                <a:stretch>
                  <a:fillRect l="-4233" r="-4762" b="-26667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4DC0249F-A165-6ACD-6879-8B5451F0EB65}"/>
                  </a:ext>
                </a:extLst>
              </p:cNvPr>
              <p:cNvSpPr txBox="1"/>
              <p:nvPr/>
            </p:nvSpPr>
            <p:spPr>
              <a:xfrm>
                <a:off x="5685305" y="2088959"/>
                <a:ext cx="11507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s-MX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4DC0249F-A165-6ACD-6879-8B5451F0EB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5305" y="2088959"/>
                <a:ext cx="1150700" cy="276999"/>
              </a:xfrm>
              <a:prstGeom prst="rect">
                <a:avLst/>
              </a:prstGeom>
              <a:blipFill>
                <a:blip r:embed="rId6"/>
                <a:stretch>
                  <a:fillRect l="-2660" r="-5319" b="-26667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adroTexto 9">
            <a:extLst>
              <a:ext uri="{FF2B5EF4-FFF2-40B4-BE49-F238E27FC236}">
                <a16:creationId xmlns:a16="http://schemas.microsoft.com/office/drawing/2014/main" id="{C2EE4F8D-9C49-68E2-86C3-A8500607F9D1}"/>
              </a:ext>
            </a:extLst>
          </p:cNvPr>
          <p:cNvSpPr txBox="1"/>
          <p:nvPr/>
        </p:nvSpPr>
        <p:spPr>
          <a:xfrm>
            <a:off x="5382608" y="274119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Cuya solución es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18CD1A6D-3BFA-2F22-C93F-D20FAE60C826}"/>
                  </a:ext>
                </a:extLst>
              </p:cNvPr>
              <p:cNvSpPr txBox="1"/>
              <p:nvPr/>
            </p:nvSpPr>
            <p:spPr>
              <a:xfrm>
                <a:off x="5618935" y="3316020"/>
                <a:ext cx="8694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=1     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18CD1A6D-3BFA-2F22-C93F-D20FAE60C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8935" y="3316020"/>
                <a:ext cx="869405" cy="276999"/>
              </a:xfrm>
              <a:prstGeom prst="rect">
                <a:avLst/>
              </a:prstGeom>
              <a:blipFill>
                <a:blip r:embed="rId7"/>
                <a:stretch>
                  <a:fillRect l="-3521" b="-6667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B94C9EC5-FF3C-59D2-19DB-32BB13F16451}"/>
                  </a:ext>
                </a:extLst>
              </p:cNvPr>
              <p:cNvSpPr txBox="1"/>
              <p:nvPr/>
            </p:nvSpPr>
            <p:spPr>
              <a:xfrm>
                <a:off x="5370825" y="3727150"/>
                <a:ext cx="111751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B94C9EC5-FF3C-59D2-19DB-32BB13F164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0825" y="3727150"/>
                <a:ext cx="1117515" cy="276999"/>
              </a:xfrm>
              <a:prstGeom prst="rect">
                <a:avLst/>
              </a:prstGeom>
              <a:blipFill>
                <a:blip r:embed="rId8"/>
                <a:stretch>
                  <a:fillRect b="-23913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uadroTexto 12">
            <a:extLst>
              <a:ext uri="{FF2B5EF4-FFF2-40B4-BE49-F238E27FC236}">
                <a16:creationId xmlns:a16="http://schemas.microsoft.com/office/drawing/2014/main" id="{C0A49113-A19A-73E1-B8C1-D51B5857A8A3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HOMOGENEAS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5546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lindro 1">
            <a:extLst>
              <a:ext uri="{FF2B5EF4-FFF2-40B4-BE49-F238E27FC236}">
                <a16:creationId xmlns:a16="http://schemas.microsoft.com/office/drawing/2014/main" id="{F358F04B-D7D5-3250-2AEA-B759FE0137DA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2E583EA-5458-410F-E4FE-20FA21799B67}"/>
              </a:ext>
            </a:extLst>
          </p:cNvPr>
          <p:cNvSpPr txBox="1"/>
          <p:nvPr/>
        </p:nvSpPr>
        <p:spPr>
          <a:xfrm>
            <a:off x="952729" y="1017973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Planteamos la sustitución 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444BEE3D-1FD1-F5FA-462E-424B4D2C8182}"/>
                  </a:ext>
                </a:extLst>
              </p:cNvPr>
              <p:cNvSpPr txBox="1"/>
              <p:nvPr/>
            </p:nvSpPr>
            <p:spPr>
              <a:xfrm>
                <a:off x="431047" y="1559657"/>
                <a:ext cx="10433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444BEE3D-1FD1-F5FA-462E-424B4D2C8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47" y="1559657"/>
                <a:ext cx="1043363" cy="276999"/>
              </a:xfrm>
              <a:prstGeom prst="rect">
                <a:avLst/>
              </a:prstGeom>
              <a:blipFill>
                <a:blip r:embed="rId2"/>
                <a:stretch>
                  <a:fillRect l="-2924" r="-4678" b="-6667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F6C1509C-DF0D-1085-BFA5-F1243576AFF6}"/>
                  </a:ext>
                </a:extLst>
              </p:cNvPr>
              <p:cNvSpPr txBox="1"/>
              <p:nvPr/>
            </p:nvSpPr>
            <p:spPr>
              <a:xfrm>
                <a:off x="2507874" y="1502491"/>
                <a:ext cx="10371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F6C1509C-DF0D-1085-BFA5-F1243576AF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874" y="1502491"/>
                <a:ext cx="1037143" cy="276999"/>
              </a:xfrm>
              <a:prstGeom prst="rect">
                <a:avLst/>
              </a:prstGeom>
              <a:blipFill>
                <a:blip r:embed="rId3"/>
                <a:stretch>
                  <a:fillRect l="-5263" r="-4678" b="-23913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adroTexto 6">
            <a:extLst>
              <a:ext uri="{FF2B5EF4-FFF2-40B4-BE49-F238E27FC236}">
                <a16:creationId xmlns:a16="http://schemas.microsoft.com/office/drawing/2014/main" id="{00C4E595-9209-7E98-8B37-82121D66C28E}"/>
              </a:ext>
            </a:extLst>
          </p:cNvPr>
          <p:cNvSpPr txBox="1"/>
          <p:nvPr/>
        </p:nvSpPr>
        <p:spPr>
          <a:xfrm>
            <a:off x="883799" y="2796527"/>
            <a:ext cx="1750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reemplazando</a:t>
            </a:r>
            <a:endParaRPr lang="es-CO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2EE4F8D-9C49-68E2-86C3-A8500607F9D1}"/>
              </a:ext>
            </a:extLst>
          </p:cNvPr>
          <p:cNvSpPr txBox="1"/>
          <p:nvPr/>
        </p:nvSpPr>
        <p:spPr>
          <a:xfrm>
            <a:off x="431047" y="3929131"/>
            <a:ext cx="3554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Ecuación diferencial homogénea a resolver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176DAB37-D25B-88AE-FDB2-BCB090D583E5}"/>
                  </a:ext>
                </a:extLst>
              </p:cNvPr>
              <p:cNvSpPr txBox="1"/>
              <p:nvPr/>
            </p:nvSpPr>
            <p:spPr>
              <a:xfrm>
                <a:off x="431047" y="2127342"/>
                <a:ext cx="9055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s-MX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𝑑𝑋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176DAB37-D25B-88AE-FDB2-BCB090D58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47" y="2127342"/>
                <a:ext cx="905504" cy="276999"/>
              </a:xfrm>
              <a:prstGeom prst="rect">
                <a:avLst/>
              </a:prstGeom>
              <a:blipFill>
                <a:blip r:embed="rId4"/>
                <a:stretch>
                  <a:fillRect l="-6081" r="-6757" b="-8889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144C45C3-7652-AD76-3AB4-21EA7FE8471D}"/>
                  </a:ext>
                </a:extLst>
              </p:cNvPr>
              <p:cNvSpPr txBox="1"/>
              <p:nvPr/>
            </p:nvSpPr>
            <p:spPr>
              <a:xfrm>
                <a:off x="2533576" y="2069975"/>
                <a:ext cx="8992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s-MX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𝑑𝑌</m:t>
                      </m:r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144C45C3-7652-AD76-3AB4-21EA7FE847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576" y="2069975"/>
                <a:ext cx="899284" cy="276999"/>
              </a:xfrm>
              <a:prstGeom prst="rect">
                <a:avLst/>
              </a:prstGeom>
              <a:blipFill>
                <a:blip r:embed="rId5"/>
                <a:stretch>
                  <a:fillRect l="-6122" r="-6122" b="-26667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B3280293-04F0-98B2-D0BE-C9E9AA7C4DFE}"/>
                  </a:ext>
                </a:extLst>
              </p:cNvPr>
              <p:cNvSpPr txBox="1"/>
              <p:nvPr/>
            </p:nvSpPr>
            <p:spPr>
              <a:xfrm>
                <a:off x="1165645" y="3245878"/>
                <a:ext cx="1493614" cy="5895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𝑑𝑌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B3280293-04F0-98B2-D0BE-C9E9AA7C4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645" y="3245878"/>
                <a:ext cx="1493614" cy="5895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7ACCAB9B-D2CF-7B5E-7015-3C5DAEF3D3CA}"/>
                  </a:ext>
                </a:extLst>
              </p:cNvPr>
              <p:cNvSpPr txBox="1"/>
              <p:nvPr/>
            </p:nvSpPr>
            <p:spPr>
              <a:xfrm>
                <a:off x="5743177" y="970137"/>
                <a:ext cx="1557862" cy="10460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𝑑𝑌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num>
                            <m:den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den>
                          </m:f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num>
                            <m:den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num>
                            <m:den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den>
                          </m:f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num>
                            <m:den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7ACCAB9B-D2CF-7B5E-7015-3C5DAEF3D3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3177" y="970137"/>
                <a:ext cx="1557862" cy="104605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17BE6F02-F1DA-80D4-B7D3-64E613DF213B}"/>
                  </a:ext>
                </a:extLst>
              </p:cNvPr>
              <p:cNvSpPr txBox="1"/>
              <p:nvPr/>
            </p:nvSpPr>
            <p:spPr>
              <a:xfrm>
                <a:off x="5777566" y="2235098"/>
                <a:ext cx="1770356" cy="10291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𝑑𝑌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f>
                            <m:f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num>
                            <m:den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den>
                          </m:f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d>
                            <m:d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num>
                                <m:den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17BE6F02-F1DA-80D4-B7D3-64E613DF2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7566" y="2235098"/>
                <a:ext cx="1770356" cy="102912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uadroTexto 17">
            <a:extLst>
              <a:ext uri="{FF2B5EF4-FFF2-40B4-BE49-F238E27FC236}">
                <a16:creationId xmlns:a16="http://schemas.microsoft.com/office/drawing/2014/main" id="{C07B55E7-4922-01DE-39BA-E7B33024093B}"/>
              </a:ext>
            </a:extLst>
          </p:cNvPr>
          <p:cNvSpPr txBox="1"/>
          <p:nvPr/>
        </p:nvSpPr>
        <p:spPr>
          <a:xfrm>
            <a:off x="4956651" y="3384360"/>
            <a:ext cx="1750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Sea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44A05843-C409-B0DE-E364-4292FA172721}"/>
                  </a:ext>
                </a:extLst>
              </p:cNvPr>
              <p:cNvSpPr txBox="1"/>
              <p:nvPr/>
            </p:nvSpPr>
            <p:spPr>
              <a:xfrm>
                <a:off x="5962227" y="3362892"/>
                <a:ext cx="745268" cy="574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44A05843-C409-B0DE-E364-4292FA1727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2227" y="3362892"/>
                <a:ext cx="745268" cy="57419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AD21CD17-0788-2A68-5D60-380AD8EDE786}"/>
                  </a:ext>
                </a:extLst>
              </p:cNvPr>
              <p:cNvSpPr txBox="1"/>
              <p:nvPr/>
            </p:nvSpPr>
            <p:spPr>
              <a:xfrm>
                <a:off x="5596899" y="4084564"/>
                <a:ext cx="1745286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𝑑𝑌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AD21CD17-0788-2A68-5D60-380AD8EDE7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6899" y="4084564"/>
                <a:ext cx="1745286" cy="58432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uadroTexto 2">
            <a:extLst>
              <a:ext uri="{FF2B5EF4-FFF2-40B4-BE49-F238E27FC236}">
                <a16:creationId xmlns:a16="http://schemas.microsoft.com/office/drawing/2014/main" id="{657C50FE-4775-09B9-D704-E9CF360FF6D5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HOMOGENEAS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5904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lindro 1">
            <a:extLst>
              <a:ext uri="{FF2B5EF4-FFF2-40B4-BE49-F238E27FC236}">
                <a16:creationId xmlns:a16="http://schemas.microsoft.com/office/drawing/2014/main" id="{F358F04B-D7D5-3250-2AEA-B759FE0137DA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2E583EA-5458-410F-E4FE-20FA21799B67}"/>
              </a:ext>
            </a:extLst>
          </p:cNvPr>
          <p:cNvSpPr txBox="1"/>
          <p:nvPr/>
        </p:nvSpPr>
        <p:spPr>
          <a:xfrm>
            <a:off x="952729" y="1017973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Sustituyendo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B3280293-04F0-98B2-D0BE-C9E9AA7C4DFE}"/>
                  </a:ext>
                </a:extLst>
              </p:cNvPr>
              <p:cNvSpPr txBox="1"/>
              <p:nvPr/>
            </p:nvSpPr>
            <p:spPr>
              <a:xfrm>
                <a:off x="755576" y="1563638"/>
                <a:ext cx="2197846" cy="5895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B3280293-04F0-98B2-D0BE-C9E9AA7C4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563638"/>
                <a:ext cx="2197846" cy="5895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DD5C8B01-5A2C-C4BF-BB66-964E12F8C436}"/>
                  </a:ext>
                </a:extLst>
              </p:cNvPr>
              <p:cNvSpPr txBox="1"/>
              <p:nvPr/>
            </p:nvSpPr>
            <p:spPr>
              <a:xfrm>
                <a:off x="755576" y="2416772"/>
                <a:ext cx="2197846" cy="5895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DD5C8B01-5A2C-C4BF-BB66-964E12F8C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416772"/>
                <a:ext cx="2197846" cy="5895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A9AF419E-34E4-192A-1ACC-BEB47B1F95D6}"/>
                  </a:ext>
                </a:extLst>
              </p:cNvPr>
              <p:cNvSpPr txBox="1"/>
              <p:nvPr/>
            </p:nvSpPr>
            <p:spPr>
              <a:xfrm>
                <a:off x="720465" y="3756196"/>
                <a:ext cx="3039807" cy="5913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(1+2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A9AF419E-34E4-192A-1ACC-BEB47B1F9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65" y="3756196"/>
                <a:ext cx="3039807" cy="5913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2A87F3DB-AA47-5597-21B3-93F44C55F798}"/>
                  </a:ext>
                </a:extLst>
              </p:cNvPr>
              <p:cNvSpPr txBox="1"/>
              <p:nvPr/>
            </p:nvSpPr>
            <p:spPr>
              <a:xfrm>
                <a:off x="5097524" y="1202639"/>
                <a:ext cx="2915349" cy="6227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sSup>
                            <m:sSup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2A87F3DB-AA47-5597-21B3-93F44C55F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7524" y="1202639"/>
                <a:ext cx="2915349" cy="6227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68F7BD35-7F2F-093D-B180-3AEA223929FC}"/>
                  </a:ext>
                </a:extLst>
              </p:cNvPr>
              <p:cNvSpPr txBox="1"/>
              <p:nvPr/>
            </p:nvSpPr>
            <p:spPr>
              <a:xfrm>
                <a:off x="5365940" y="2260382"/>
                <a:ext cx="1834155" cy="6227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2−2</m:t>
                          </m:r>
                          <m:sSup>
                            <m:sSup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68F7BD35-7F2F-093D-B180-3AEA223929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5940" y="2260382"/>
                <a:ext cx="1834155" cy="6227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1EF71D96-B5A7-0EEB-3754-A530F3D2C245}"/>
                  </a:ext>
                </a:extLst>
              </p:cNvPr>
              <p:cNvSpPr txBox="1"/>
              <p:nvPr/>
            </p:nvSpPr>
            <p:spPr>
              <a:xfrm>
                <a:off x="5385721" y="3629493"/>
                <a:ext cx="2045753" cy="6227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2(1−</m:t>
                          </m:r>
                          <m:sSup>
                            <m:sSup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1EF71D96-B5A7-0EEB-3754-A530F3D2C2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721" y="3629493"/>
                <a:ext cx="2045753" cy="6227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uadroTexto 4">
            <a:extLst>
              <a:ext uri="{FF2B5EF4-FFF2-40B4-BE49-F238E27FC236}">
                <a16:creationId xmlns:a16="http://schemas.microsoft.com/office/drawing/2014/main" id="{3FCF760E-7401-3589-7C28-710D589F7023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HOMOGENEAS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67825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3" grpId="0"/>
      <p:bldP spid="8" grpId="0"/>
      <p:bldP spid="9" grpId="0"/>
      <p:bldP spid="11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lindro 1">
            <a:extLst>
              <a:ext uri="{FF2B5EF4-FFF2-40B4-BE49-F238E27FC236}">
                <a16:creationId xmlns:a16="http://schemas.microsoft.com/office/drawing/2014/main" id="{F358F04B-D7D5-3250-2AEA-B759FE0137DA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2E583EA-5458-410F-E4FE-20FA21799B67}"/>
              </a:ext>
            </a:extLst>
          </p:cNvPr>
          <p:cNvSpPr txBox="1"/>
          <p:nvPr/>
        </p:nvSpPr>
        <p:spPr>
          <a:xfrm>
            <a:off x="952729" y="1017973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Separando variables 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B3280293-04F0-98B2-D0BE-C9E9AA7C4DFE}"/>
                  </a:ext>
                </a:extLst>
              </p:cNvPr>
              <p:cNvSpPr txBox="1"/>
              <p:nvPr/>
            </p:nvSpPr>
            <p:spPr>
              <a:xfrm>
                <a:off x="755576" y="1563638"/>
                <a:ext cx="1859227" cy="5844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𝑑𝑋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B3280293-04F0-98B2-D0BE-C9E9AA7C4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563638"/>
                <a:ext cx="1859227" cy="5844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DD5C8B01-5A2C-C4BF-BB66-964E12F8C436}"/>
                  </a:ext>
                </a:extLst>
              </p:cNvPr>
              <p:cNvSpPr txBox="1"/>
              <p:nvPr/>
            </p:nvSpPr>
            <p:spPr>
              <a:xfrm>
                <a:off x="611560" y="2715766"/>
                <a:ext cx="2358594" cy="807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1+2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s-MX" sz="2000" i="1">
                              <a:latin typeface="Cambria Math" panose="02040503050406030204" pitchFamily="18" charset="0"/>
                            </a:rPr>
                            <m:t>𝑑𝑈</m:t>
                          </m:r>
                        </m:e>
                      </m:nary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𝑑𝑋</m:t>
                              </m:r>
                            </m:num>
                            <m:den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DD5C8B01-5A2C-C4BF-BB66-964E12F8C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715766"/>
                <a:ext cx="2358594" cy="8073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29003608-7D98-FB40-DA19-0EB28E5185CA}"/>
                  </a:ext>
                </a:extLst>
              </p:cNvPr>
              <p:cNvSpPr txBox="1"/>
              <p:nvPr/>
            </p:nvSpPr>
            <p:spPr>
              <a:xfrm>
                <a:off x="611560" y="3932094"/>
                <a:ext cx="2713500" cy="807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1+2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s-MX" sz="2000" i="1">
                              <a:latin typeface="Cambria Math" panose="02040503050406030204" pitchFamily="18" charset="0"/>
                            </a:rPr>
                            <m:t>𝑑𝑈</m:t>
                          </m:r>
                        </m:e>
                      </m:nary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𝐿𝑛𝑋</m:t>
                      </m:r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29003608-7D98-FB40-DA19-0EB28E5185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932094"/>
                <a:ext cx="2713500" cy="8073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1A77ABC9-4C62-1EDF-02E3-C10B213193CF}"/>
                  </a:ext>
                </a:extLst>
              </p:cNvPr>
              <p:cNvSpPr txBox="1"/>
              <p:nvPr/>
            </p:nvSpPr>
            <p:spPr>
              <a:xfrm>
                <a:off x="4986080" y="905949"/>
                <a:ext cx="1453603" cy="807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1+2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s-MX" sz="2000" i="1">
                              <a:latin typeface="Cambria Math" panose="02040503050406030204" pitchFamily="18" charset="0"/>
                            </a:rPr>
                            <m:t>𝑑𝑈</m:t>
                          </m:r>
                        </m:e>
                      </m:nary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1A77ABC9-4C62-1EDF-02E3-C10B213193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080" y="905949"/>
                <a:ext cx="1453603" cy="8073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Globo: flecha izquierda 6">
            <a:extLst>
              <a:ext uri="{FF2B5EF4-FFF2-40B4-BE49-F238E27FC236}">
                <a16:creationId xmlns:a16="http://schemas.microsoft.com/office/drawing/2014/main" id="{A346E12E-5BC4-A102-4501-03C3F21861A7}"/>
              </a:ext>
            </a:extLst>
          </p:cNvPr>
          <p:cNvSpPr/>
          <p:nvPr/>
        </p:nvSpPr>
        <p:spPr>
          <a:xfrm>
            <a:off x="6516216" y="905949"/>
            <a:ext cx="1944216" cy="695313"/>
          </a:xfrm>
          <a:prstGeom prst="left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Fracciones Parciales </a:t>
            </a:r>
            <a:endParaRPr lang="es-CO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AD34FFBC-6C30-3DEE-3DA9-4941077212F9}"/>
                  </a:ext>
                </a:extLst>
              </p:cNvPr>
              <p:cNvSpPr txBox="1"/>
              <p:nvPr/>
            </p:nvSpPr>
            <p:spPr>
              <a:xfrm>
                <a:off x="4994047" y="2148093"/>
                <a:ext cx="2849498" cy="6328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i="1">
                              <a:latin typeface="Cambria Math" panose="02040503050406030204" pitchFamily="18" charset="0"/>
                            </a:rPr>
                            <m:t>1+2</m:t>
                          </m:r>
                          <m:r>
                            <a:rPr lang="es-MX" sz="2000" i="1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s-MX" sz="20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i="1">
                              <a:latin typeface="Cambria Math" panose="02040503050406030204" pitchFamily="18" charset="0"/>
                            </a:rPr>
                            <m:t>1+2</m:t>
                          </m:r>
                          <m:r>
                            <a:rPr lang="es-MX" sz="2000" i="1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)(1−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AD34FFBC-6C30-3DEE-3DA9-494107721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047" y="2148093"/>
                <a:ext cx="2849498" cy="6328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54B7C144-9FFF-DA1C-BA14-B411188492D7}"/>
                  </a:ext>
                </a:extLst>
              </p:cNvPr>
              <p:cNvSpPr txBox="1"/>
              <p:nvPr/>
            </p:nvSpPr>
            <p:spPr>
              <a:xfrm>
                <a:off x="5895609" y="3119434"/>
                <a:ext cx="1888402" cy="5833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54B7C144-9FFF-DA1C-BA14-B411188492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5609" y="3119434"/>
                <a:ext cx="1888402" cy="5833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4894C56A-DDE1-AE86-9AA4-0190CA9AF077}"/>
                  </a:ext>
                </a:extLst>
              </p:cNvPr>
              <p:cNvSpPr txBox="1"/>
              <p:nvPr/>
            </p:nvSpPr>
            <p:spPr>
              <a:xfrm>
                <a:off x="5978111" y="4156066"/>
                <a:ext cx="2652456" cy="6519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d>
                            <m:d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)(1−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4894C56A-DDE1-AE86-9AA4-0190CA9AF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111" y="4156066"/>
                <a:ext cx="2652456" cy="6519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E6138C3F-D995-1CF3-DCFE-D0D2E5DA29C8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HOMOGENEAS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952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3" grpId="0"/>
      <p:bldP spid="5" grpId="0"/>
      <p:bldP spid="6" grpId="0"/>
      <p:bldP spid="7" grpId="0" animBg="1"/>
      <p:bldP spid="10" grpId="0"/>
      <p:bldP spid="14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lindro 1">
            <a:extLst>
              <a:ext uri="{FF2B5EF4-FFF2-40B4-BE49-F238E27FC236}">
                <a16:creationId xmlns:a16="http://schemas.microsoft.com/office/drawing/2014/main" id="{F358F04B-D7D5-3250-2AEA-B759FE0137DA}"/>
              </a:ext>
            </a:extLst>
          </p:cNvPr>
          <p:cNvSpPr/>
          <p:nvPr/>
        </p:nvSpPr>
        <p:spPr>
          <a:xfrm>
            <a:off x="4419377" y="905949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2E583EA-5458-410F-E4FE-20FA21799B67}"/>
              </a:ext>
            </a:extLst>
          </p:cNvPr>
          <p:cNvSpPr txBox="1"/>
          <p:nvPr/>
        </p:nvSpPr>
        <p:spPr>
          <a:xfrm>
            <a:off x="952729" y="1017973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Igualando numeradores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B3280293-04F0-98B2-D0BE-C9E9AA7C4DFE}"/>
                  </a:ext>
                </a:extLst>
              </p:cNvPr>
              <p:cNvSpPr txBox="1"/>
              <p:nvPr/>
            </p:nvSpPr>
            <p:spPr>
              <a:xfrm>
                <a:off x="500510" y="1563638"/>
                <a:ext cx="34967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1+2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(1+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B3280293-04F0-98B2-D0BE-C9E9AA7C4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510" y="1563638"/>
                <a:ext cx="3496726" cy="307777"/>
              </a:xfrm>
              <a:prstGeom prst="rect">
                <a:avLst/>
              </a:prstGeom>
              <a:blipFill>
                <a:blip r:embed="rId2"/>
                <a:stretch>
                  <a:fillRect l="-1220" t="-4000" r="-2091" b="-36000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B566B923-0ED4-848D-019E-E55EC0AC1BC1}"/>
                  </a:ext>
                </a:extLst>
              </p:cNvPr>
              <p:cNvSpPr txBox="1"/>
              <p:nvPr/>
            </p:nvSpPr>
            <p:spPr>
              <a:xfrm>
                <a:off x="937690" y="2170101"/>
                <a:ext cx="2592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dirty="0"/>
                  <a:t>Si </a:t>
                </a:r>
                <a14:m>
                  <m:oMath xmlns:m="http://schemas.openxmlformats.org/officeDocument/2006/math">
                    <m:r>
                      <a:rPr lang="es-MX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s-MX" i="1" dirty="0" smtClean="0">
                        <a:latin typeface="Cambria Math" panose="02040503050406030204" pitchFamily="18" charset="0"/>
                      </a:rPr>
                      <m:t>= 1</m:t>
                    </m:r>
                  </m:oMath>
                </a14:m>
                <a:endParaRPr lang="es-CO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B566B923-0ED4-848D-019E-E55EC0AC1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90" y="2170101"/>
                <a:ext cx="2592288" cy="369332"/>
              </a:xfrm>
              <a:prstGeom prst="rect">
                <a:avLst/>
              </a:prstGeom>
              <a:blipFill>
                <a:blip r:embed="rId3"/>
                <a:stretch>
                  <a:fillRect l="-2118" t="-9836" b="-24590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F14E88B9-2A36-3019-5D4F-162709CDC0F2}"/>
                  </a:ext>
                </a:extLst>
              </p:cNvPr>
              <p:cNvSpPr txBox="1"/>
              <p:nvPr/>
            </p:nvSpPr>
            <p:spPr>
              <a:xfrm>
                <a:off x="804295" y="2539433"/>
                <a:ext cx="2725683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3=2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𝑑𝑒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𝑑𝑜𝑛𝑑𝑒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F14E88B9-2A36-3019-5D4F-162709CDC0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295" y="2539433"/>
                <a:ext cx="2725683" cy="5761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34AA22CD-9563-DEC8-B01F-AC2CEA69B329}"/>
                  </a:ext>
                </a:extLst>
              </p:cNvPr>
              <p:cNvSpPr txBox="1"/>
              <p:nvPr/>
            </p:nvSpPr>
            <p:spPr>
              <a:xfrm>
                <a:off x="930171" y="3267254"/>
                <a:ext cx="2592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dirty="0"/>
                  <a:t>Si </a:t>
                </a:r>
                <a14:m>
                  <m:oMath xmlns:m="http://schemas.openxmlformats.org/officeDocument/2006/math">
                    <m:r>
                      <a:rPr lang="es-MX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s-MX" i="1" dirty="0" smtClean="0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s-CO" dirty="0"/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34AA22CD-9563-DEC8-B01F-AC2CEA69B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171" y="3267254"/>
                <a:ext cx="2592288" cy="369332"/>
              </a:xfrm>
              <a:prstGeom prst="rect">
                <a:avLst/>
              </a:prstGeom>
              <a:blipFill>
                <a:blip r:embed="rId5"/>
                <a:stretch>
                  <a:fillRect l="-2118" t="-9836" b="-24590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834CEFBD-463F-FA16-A16C-9F7B3168D6C0}"/>
                  </a:ext>
                </a:extLst>
              </p:cNvPr>
              <p:cNvSpPr txBox="1"/>
              <p:nvPr/>
            </p:nvSpPr>
            <p:spPr>
              <a:xfrm>
                <a:off x="477952" y="3812919"/>
                <a:ext cx="3075521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−1=2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𝑑𝑒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𝑑𝑜𝑛𝑑𝑒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834CEFBD-463F-FA16-A16C-9F7B3168D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952" y="3812919"/>
                <a:ext cx="3075521" cy="5761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4D0286A6-78A8-BC1A-CB2F-FC991F9231DD}"/>
                  </a:ext>
                </a:extLst>
              </p:cNvPr>
              <p:cNvSpPr txBox="1"/>
              <p:nvPr/>
            </p:nvSpPr>
            <p:spPr>
              <a:xfrm>
                <a:off x="4712424" y="1139226"/>
                <a:ext cx="1094338" cy="5783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i="1">
                              <a:latin typeface="Cambria Math" panose="02040503050406030204" pitchFamily="18" charset="0"/>
                            </a:rPr>
                            <m:t>1+2</m:t>
                          </m:r>
                          <m:r>
                            <a:rPr lang="es-MX" sz="2000" i="1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s-MX" sz="20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4D0286A6-78A8-BC1A-CB2F-FC991F923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2424" y="1139226"/>
                <a:ext cx="1094338" cy="5783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5815FEF6-C1E2-EE49-E3BB-4DFFD55780D0}"/>
                  </a:ext>
                </a:extLst>
              </p:cNvPr>
              <p:cNvSpPr txBox="1"/>
              <p:nvPr/>
            </p:nvSpPr>
            <p:spPr>
              <a:xfrm>
                <a:off x="5806762" y="1095622"/>
                <a:ext cx="2620141" cy="5833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5815FEF6-C1E2-EE49-E3BB-4DFFD55780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6762" y="1095622"/>
                <a:ext cx="2620141" cy="5833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AFAB1D3D-6690-9A6A-3728-7A86FC2BAF4C}"/>
                  </a:ext>
                </a:extLst>
              </p:cNvPr>
              <p:cNvSpPr txBox="1"/>
              <p:nvPr/>
            </p:nvSpPr>
            <p:spPr>
              <a:xfrm>
                <a:off x="4489190" y="2258409"/>
                <a:ext cx="1717201" cy="807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1+2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e>
                      </m:nary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AFAB1D3D-6690-9A6A-3728-7A86FC2BA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9190" y="2258409"/>
                <a:ext cx="1717201" cy="8073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BA3EBBB9-FDF9-8153-980F-F4FDEC1C4A9C}"/>
                  </a:ext>
                </a:extLst>
              </p:cNvPr>
              <p:cNvSpPr txBox="1"/>
              <p:nvPr/>
            </p:nvSpPr>
            <p:spPr>
              <a:xfrm>
                <a:off x="6197105" y="2252872"/>
                <a:ext cx="2730170" cy="807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𝑑𝑈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den>
                          </m:f>
                        </m:e>
                      </m:nary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𝑑𝑈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BA3EBBB9-FDF9-8153-980F-F4FDEC1C4A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7105" y="2252872"/>
                <a:ext cx="2730170" cy="80733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4D765912-DE41-69F2-DB19-D0D728F5FF2B}"/>
                  </a:ext>
                </a:extLst>
              </p:cNvPr>
              <p:cNvSpPr txBox="1"/>
              <p:nvPr/>
            </p:nvSpPr>
            <p:spPr>
              <a:xfrm>
                <a:off x="5508104" y="3115616"/>
                <a:ext cx="3537059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𝐿𝑛</m:t>
                      </m:r>
                      <m:d>
                        <m:d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𝐿𝑛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4D765912-DE41-69F2-DB19-D0D728F5F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3115616"/>
                <a:ext cx="3537059" cy="57618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A590FABE-C66F-A07C-91A1-AAE282716E4D}"/>
                  </a:ext>
                </a:extLst>
              </p:cNvPr>
              <p:cNvSpPr txBox="1"/>
              <p:nvPr/>
            </p:nvSpPr>
            <p:spPr>
              <a:xfrm>
                <a:off x="5397927" y="4004274"/>
                <a:ext cx="3616246" cy="4645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𝐿𝑛</m:t>
                          </m:r>
                          <m:sSup>
                            <m:sSup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𝐿𝑛</m:t>
                          </m:r>
                          <m:sSup>
                            <m:sSup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A590FABE-C66F-A07C-91A1-AAE282716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927" y="4004274"/>
                <a:ext cx="3616246" cy="46455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uadroTexto 2">
            <a:extLst>
              <a:ext uri="{FF2B5EF4-FFF2-40B4-BE49-F238E27FC236}">
                <a16:creationId xmlns:a16="http://schemas.microsoft.com/office/drawing/2014/main" id="{6CD8590C-A680-1911-8CEE-DF434317A9E7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HOMOGENEAS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6350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/>
      <p:bldP spid="9" grpId="0"/>
      <p:bldP spid="11" grpId="0"/>
      <p:bldP spid="12" grpId="0"/>
      <p:bldP spid="13" grpId="0"/>
      <p:bldP spid="17" grpId="0"/>
      <p:bldP spid="18" grpId="0"/>
      <p:bldP spid="19" grpId="0"/>
      <p:bldP spid="20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lindro 1">
            <a:extLst>
              <a:ext uri="{FF2B5EF4-FFF2-40B4-BE49-F238E27FC236}">
                <a16:creationId xmlns:a16="http://schemas.microsoft.com/office/drawing/2014/main" id="{F358F04B-D7D5-3250-2AEA-B759FE0137DA}"/>
              </a:ext>
            </a:extLst>
          </p:cNvPr>
          <p:cNvSpPr/>
          <p:nvPr/>
        </p:nvSpPr>
        <p:spPr>
          <a:xfrm>
            <a:off x="5004048" y="843558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AFAB1D3D-6690-9A6A-3728-7A86FC2BAF4C}"/>
                  </a:ext>
                </a:extLst>
              </p:cNvPr>
              <p:cNvSpPr txBox="1"/>
              <p:nvPr/>
            </p:nvSpPr>
            <p:spPr>
              <a:xfrm>
                <a:off x="179512" y="1059582"/>
                <a:ext cx="1717201" cy="807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1+2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e>
                      </m:nary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AFAB1D3D-6690-9A6A-3728-7A86FC2BA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059582"/>
                <a:ext cx="1717201" cy="8073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A590FABE-C66F-A07C-91A1-AAE282716E4D}"/>
                  </a:ext>
                </a:extLst>
              </p:cNvPr>
              <p:cNvSpPr txBox="1"/>
              <p:nvPr/>
            </p:nvSpPr>
            <p:spPr>
              <a:xfrm>
                <a:off x="1896713" y="1069842"/>
                <a:ext cx="3081998" cy="4606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𝐿𝑛</m:t>
                          </m:r>
                          <m:sSup>
                            <m:sSup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d>
                                <m:dPr>
                                  <m:ctrlP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)  </m:t>
                          </m:r>
                        </m:e>
                      </m:d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A590FABE-C66F-A07C-91A1-AAE282716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6713" y="1069842"/>
                <a:ext cx="3081998" cy="4606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32230DC9-470A-BCEC-A41E-5DD800CF2772}"/>
                  </a:ext>
                </a:extLst>
              </p:cNvPr>
              <p:cNvSpPr txBox="1"/>
              <p:nvPr/>
            </p:nvSpPr>
            <p:spPr>
              <a:xfrm>
                <a:off x="1038112" y="2067694"/>
                <a:ext cx="2713500" cy="807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1+2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s-MX" sz="2000" i="1">
                              <a:latin typeface="Cambria Math" panose="02040503050406030204" pitchFamily="18" charset="0"/>
                            </a:rPr>
                            <m:t>𝑑𝑈</m:t>
                          </m:r>
                        </m:e>
                      </m:nary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𝐿𝑛𝑋</m:t>
                      </m:r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32230DC9-470A-BCEC-A41E-5DD800CF2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112" y="2067694"/>
                <a:ext cx="2713500" cy="8073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183E3242-8B28-2EF4-47ED-00302C84A7C8}"/>
                  </a:ext>
                </a:extLst>
              </p:cNvPr>
              <p:cNvSpPr txBox="1"/>
              <p:nvPr/>
            </p:nvSpPr>
            <p:spPr>
              <a:xfrm>
                <a:off x="634754" y="3166231"/>
                <a:ext cx="3743076" cy="4467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i="1">
                          <a:latin typeface="Cambria Math" panose="02040503050406030204" pitchFamily="18" charset="0"/>
                        </a:rPr>
                        <m:t>𝐿𝑛</m:t>
                      </m:r>
                      <m:sSup>
                        <m:sSupPr>
                          <m:ctrlPr>
                            <a:rPr lang="es-MX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MX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d>
                            <m:d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s-MX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s-MX" sz="2000" i="1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𝐿𝑛𝑋</m:t>
                      </m:r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183E3242-8B28-2EF4-47ED-00302C84A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754" y="3166231"/>
                <a:ext cx="3743076" cy="4467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0ACDE409-0B8F-B7B4-3769-16C8B8E63C51}"/>
                  </a:ext>
                </a:extLst>
              </p:cNvPr>
              <p:cNvSpPr txBox="1"/>
              <p:nvPr/>
            </p:nvSpPr>
            <p:spPr>
              <a:xfrm>
                <a:off x="625990" y="3860523"/>
                <a:ext cx="4026808" cy="4467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i="1" smtClean="0">
                          <a:latin typeface="Cambria Math" panose="02040503050406030204" pitchFamily="18" charset="0"/>
                        </a:rPr>
                        <m:t>𝐿𝑛</m:t>
                      </m:r>
                      <m:sSup>
                        <m:sSupPr>
                          <m:ctrlPr>
                            <a:rPr lang="es-MX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MX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d>
                            <m:d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s-MX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s-MX" sz="2000" i="1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𝐿𝑛𝐶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𝐿𝑛𝑋</m:t>
                      </m:r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0ACDE409-0B8F-B7B4-3769-16C8B8E63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90" y="3860523"/>
                <a:ext cx="4026808" cy="4467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486D951A-A8E0-7BE5-B9E3-CB4689722FD2}"/>
                  </a:ext>
                </a:extLst>
              </p:cNvPr>
              <p:cNvSpPr txBox="1"/>
              <p:nvPr/>
            </p:nvSpPr>
            <p:spPr>
              <a:xfrm>
                <a:off x="5436265" y="1125766"/>
                <a:ext cx="2853602" cy="4467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MX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MX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d>
                            <m:d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s-MX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s-MX" sz="2000" i="1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𝐶𝑋</m:t>
                      </m:r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486D951A-A8E0-7BE5-B9E3-CB4689722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265" y="1125766"/>
                <a:ext cx="2853602" cy="44678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48BC16A7-45F2-0780-2478-DE82C2F68C05}"/>
                  </a:ext>
                </a:extLst>
              </p:cNvPr>
              <p:cNvSpPr txBox="1"/>
              <p:nvPr/>
            </p:nvSpPr>
            <p:spPr>
              <a:xfrm>
                <a:off x="5436265" y="2086921"/>
                <a:ext cx="2746200" cy="7531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MX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num>
                                <m:den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s-MX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MX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num>
                                <m:den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s-MX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𝐶𝑋</m:t>
                      </m:r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48BC16A7-45F2-0780-2478-DE82C2F68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265" y="2086921"/>
                <a:ext cx="2746200" cy="75315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13B6A748-D47B-50C0-4EBD-D6034F528F3B}"/>
                  </a:ext>
                </a:extLst>
              </p:cNvPr>
              <p:cNvSpPr txBox="1"/>
              <p:nvPr/>
            </p:nvSpPr>
            <p:spPr>
              <a:xfrm>
                <a:off x="5508657" y="3354442"/>
                <a:ext cx="2781210" cy="7531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MX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num>
                                <m:den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s-MX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MX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num>
                                <m:den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s-MX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𝐶𝑋</m:t>
                      </m:r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13B6A748-D47B-50C0-4EBD-D6034F528F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657" y="3354442"/>
                <a:ext cx="2781210" cy="75315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uadroTexto 3">
            <a:extLst>
              <a:ext uri="{FF2B5EF4-FFF2-40B4-BE49-F238E27FC236}">
                <a16:creationId xmlns:a16="http://schemas.microsoft.com/office/drawing/2014/main" id="{C5D36A54-CAC5-912E-9F4A-C8250FC67755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HOMOGENEAS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7059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3" grpId="0"/>
      <p:bldP spid="5" grpId="0"/>
      <p:bldP spid="6" grpId="0"/>
      <p:bldP spid="7" grpId="0"/>
      <p:bldP spid="10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lindro 1">
            <a:extLst>
              <a:ext uri="{FF2B5EF4-FFF2-40B4-BE49-F238E27FC236}">
                <a16:creationId xmlns:a16="http://schemas.microsoft.com/office/drawing/2014/main" id="{F358F04B-D7D5-3250-2AEA-B759FE0137DA}"/>
              </a:ext>
            </a:extLst>
          </p:cNvPr>
          <p:cNvSpPr/>
          <p:nvPr/>
        </p:nvSpPr>
        <p:spPr>
          <a:xfrm>
            <a:off x="4211960" y="920305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486D951A-A8E0-7BE5-B9E3-CB4689722FD2}"/>
                  </a:ext>
                </a:extLst>
              </p:cNvPr>
              <p:cNvSpPr txBox="1"/>
              <p:nvPr/>
            </p:nvSpPr>
            <p:spPr>
              <a:xfrm>
                <a:off x="4427984" y="1303758"/>
                <a:ext cx="4629152" cy="4015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MX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−1+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s-MX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−1−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s-MX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s-MX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s-MX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s-MX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MX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s-MX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486D951A-A8E0-7BE5-B9E3-CB4689722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1303758"/>
                <a:ext cx="4629152" cy="4015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48BC16A7-45F2-0780-2478-DE82C2F68C05}"/>
                  </a:ext>
                </a:extLst>
              </p:cNvPr>
              <p:cNvSpPr txBox="1"/>
              <p:nvPr/>
            </p:nvSpPr>
            <p:spPr>
              <a:xfrm>
                <a:off x="4538944" y="2387003"/>
                <a:ext cx="4303742" cy="454676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MX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MX" sz="20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s-MX" sz="2000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MX" sz="2000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s-MX" sz="20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MX" sz="2000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s-MX" sz="20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s-MX" sz="20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s-MX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MX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s-MX" sz="20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MX" sz="2000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s-MX" sz="2000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MX" sz="20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s-MX" sz="20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b="1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s-MX" sz="20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sup>
                      </m:sSup>
                      <m:r>
                        <a:rPr lang="es-MX" sz="2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2000" b="1" i="1" smtClean="0">
                          <a:latin typeface="Cambria Math" panose="02040503050406030204" pitchFamily="18" charset="0"/>
                        </a:rPr>
                        <m:t>𝑪</m:t>
                      </m:r>
                      <m:sSup>
                        <m:sSupPr>
                          <m:ctrlPr>
                            <a:rPr lang="es-MX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MX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s-MX" sz="20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MX" sz="20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  <m:sup>
                          <m:r>
                            <a:rPr lang="es-MX" sz="2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s-CO" sz="2000" b="1" dirty="0"/>
              </a:p>
            </p:txBody>
          </p:sp>
        </mc:Choice>
        <mc:Fallback xmlns="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48BC16A7-45F2-0780-2478-DE82C2F68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8944" y="2387003"/>
                <a:ext cx="4303742" cy="4546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13B6A748-D47B-50C0-4EBD-D6034F528F3B}"/>
                  </a:ext>
                </a:extLst>
              </p:cNvPr>
              <p:cNvSpPr txBox="1"/>
              <p:nvPr/>
            </p:nvSpPr>
            <p:spPr>
              <a:xfrm>
                <a:off x="884326" y="1323635"/>
                <a:ext cx="2781210" cy="7632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MX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MX" sz="200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MX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3/2</m:t>
                              </m:r>
                            </m:sup>
                          </m:sSup>
                        </m:den>
                      </m:f>
                      <m:r>
                        <a:rPr lang="es-MX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𝐶𝑋</m:t>
                      </m:r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13B6A748-D47B-50C0-4EBD-D6034F528F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326" y="1323635"/>
                <a:ext cx="2781210" cy="7632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5CEB1BCD-4F84-7E6D-6130-D1B87BCFFFA7}"/>
                  </a:ext>
                </a:extLst>
              </p:cNvPr>
              <p:cNvSpPr txBox="1"/>
              <p:nvPr/>
            </p:nvSpPr>
            <p:spPr>
              <a:xfrm>
                <a:off x="914519" y="2458433"/>
                <a:ext cx="2781210" cy="7632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MX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MX" sz="200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s-MX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MX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s-MX" sz="20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s-MX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num>
                        <m:den/>
                      </m:f>
                      <m:r>
                        <a:rPr lang="es-MX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𝐶𝑋</m:t>
                      </m:r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5CEB1BCD-4F84-7E6D-6130-D1B87BCFFF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519" y="2458433"/>
                <a:ext cx="2781210" cy="7632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F4E20BE-BE13-50F9-B72B-04CD01675DF4}"/>
                  </a:ext>
                </a:extLst>
              </p:cNvPr>
              <p:cNvSpPr txBox="1"/>
              <p:nvPr/>
            </p:nvSpPr>
            <p:spPr>
              <a:xfrm>
                <a:off x="985585" y="3593231"/>
                <a:ext cx="2781210" cy="44678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MX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s-MX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s-MX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s-MX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s-MX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F4E20BE-BE13-50F9-B72B-04CD01675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585" y="3593231"/>
                <a:ext cx="2781210" cy="4467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uadroTexto 2">
            <a:extLst>
              <a:ext uri="{FF2B5EF4-FFF2-40B4-BE49-F238E27FC236}">
                <a16:creationId xmlns:a16="http://schemas.microsoft.com/office/drawing/2014/main" id="{5774A22C-7DA8-0D69-DBE9-DE29AA1D8091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HOMOGENEAS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9976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4" grpId="0"/>
      <p:bldP spid="4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lindro 1">
            <a:extLst>
              <a:ext uri="{FF2B5EF4-FFF2-40B4-BE49-F238E27FC236}">
                <a16:creationId xmlns:a16="http://schemas.microsoft.com/office/drawing/2014/main" id="{F358F04B-D7D5-3250-2AEA-B759FE0137DA}"/>
              </a:ext>
            </a:extLst>
          </p:cNvPr>
          <p:cNvSpPr/>
          <p:nvPr/>
        </p:nvSpPr>
        <p:spPr>
          <a:xfrm>
            <a:off x="4211960" y="920305"/>
            <a:ext cx="45719" cy="3839542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51CF63F6-DC42-B1E9-9D85-580D3C2A317C}"/>
                  </a:ext>
                </a:extLst>
              </p:cNvPr>
              <p:cNvSpPr txBox="1"/>
              <p:nvPr/>
            </p:nvSpPr>
            <p:spPr>
              <a:xfrm>
                <a:off x="971600" y="1635646"/>
                <a:ext cx="1880963" cy="6369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51CF63F6-DC42-B1E9-9D85-580D3C2A31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635646"/>
                <a:ext cx="1880963" cy="6369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5501A754-E996-F368-3BA2-1DDF16C8FB85}"/>
                  </a:ext>
                </a:extLst>
              </p:cNvPr>
              <p:cNvSpPr txBox="1"/>
              <p:nvPr/>
            </p:nvSpPr>
            <p:spPr>
              <a:xfrm>
                <a:off x="971599" y="2883866"/>
                <a:ext cx="2023631" cy="6369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5501A754-E996-F368-3BA2-1DDF16C8F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599" y="2883866"/>
                <a:ext cx="2023631" cy="6369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B9F67826-8C55-036E-3FE8-D62CBB2010C3}"/>
                  </a:ext>
                </a:extLst>
              </p:cNvPr>
              <p:cNvSpPr txBox="1"/>
              <p:nvPr/>
            </p:nvSpPr>
            <p:spPr>
              <a:xfrm>
                <a:off x="5595180" y="2184214"/>
                <a:ext cx="1880963" cy="6369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s-MX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MX" sz="20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s-CO" sz="2000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B9F67826-8C55-036E-3FE8-D62CBB201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5180" y="2184214"/>
                <a:ext cx="1880963" cy="6369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uadroTexto 3">
            <a:extLst>
              <a:ext uri="{FF2B5EF4-FFF2-40B4-BE49-F238E27FC236}">
                <a16:creationId xmlns:a16="http://schemas.microsoft.com/office/drawing/2014/main" id="{15950F46-58A6-3CB8-97E9-BB122B75CFCD}"/>
              </a:ext>
            </a:extLst>
          </p:cNvPr>
          <p:cNvSpPr txBox="1"/>
          <p:nvPr/>
        </p:nvSpPr>
        <p:spPr>
          <a:xfrm>
            <a:off x="3923928" y="12347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REDUCIBLES A HOMOGENEAS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0091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79C5BA3-317B-40AB-B82A-6BFD59DDA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" y="0"/>
            <a:ext cx="914375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205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14352</TotalTime>
  <Words>1162</Words>
  <Application>Microsoft Office PowerPoint</Application>
  <PresentationFormat>Presentación en pantalla (16:9)</PresentationFormat>
  <Paragraphs>253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5" baseType="lpstr">
      <vt:lpstr>Arial</vt:lpstr>
      <vt:lpstr>Calibri</vt:lpstr>
      <vt:lpstr>Cambria Math</vt:lpstr>
      <vt:lpstr>Trebuchet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diseno</dc:creator>
  <cp:lastModifiedBy>daniel alfonso saenz gomez</cp:lastModifiedBy>
  <cp:revision>487</cp:revision>
  <dcterms:created xsi:type="dcterms:W3CDTF">2018-08-13T21:41:40Z</dcterms:created>
  <dcterms:modified xsi:type="dcterms:W3CDTF">2024-09-03T19:31:50Z</dcterms:modified>
</cp:coreProperties>
</file>